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4" r:id="rId2"/>
    <p:sldId id="265" r:id="rId3"/>
    <p:sldId id="293" r:id="rId4"/>
    <p:sldId id="269" r:id="rId5"/>
    <p:sldId id="258" r:id="rId6"/>
    <p:sldId id="270" r:id="rId7"/>
    <p:sldId id="271" r:id="rId8"/>
    <p:sldId id="277" r:id="rId9"/>
    <p:sldId id="274" r:id="rId10"/>
    <p:sldId id="280" r:id="rId11"/>
    <p:sldId id="281" r:id="rId12"/>
    <p:sldId id="275" r:id="rId13"/>
    <p:sldId id="272" r:id="rId14"/>
    <p:sldId id="296" r:id="rId15"/>
    <p:sldId id="259" r:id="rId16"/>
    <p:sldId id="260" r:id="rId17"/>
    <p:sldId id="284" r:id="rId18"/>
    <p:sldId id="282" r:id="rId19"/>
    <p:sldId id="285" r:id="rId20"/>
    <p:sldId id="289" r:id="rId21"/>
    <p:sldId id="290" r:id="rId22"/>
    <p:sldId id="286" r:id="rId23"/>
    <p:sldId id="287" r:id="rId24"/>
    <p:sldId id="294" r:id="rId25"/>
    <p:sldId id="297" r:id="rId26"/>
    <p:sldId id="2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3"/>
    <p:restoredTop sz="84135"/>
  </p:normalViewPr>
  <p:slideViewPr>
    <p:cSldViewPr snapToGrid="0" snapToObjects="1">
      <p:cViewPr varScale="1">
        <p:scale>
          <a:sx n="101" d="100"/>
          <a:sy n="101" d="100"/>
        </p:scale>
        <p:origin x="105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597EA-DC74-B143-886C-21274FA00B74}" type="datetimeFigureOut">
              <a:rPr lang="en-US" smtClean="0"/>
              <a:t>5/1/21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7A9E0-A999-D348-852E-D7071C451088}" type="slidenum">
              <a:rPr lang="en-US" smtClean="0"/>
              <a:t>‹#›</a:t>
            </a:fld>
            <a:endParaRPr lang="en-US"/>
          </a:p>
        </p:txBody>
      </p:sp>
    </p:spTree>
    <p:extLst>
      <p:ext uri="{BB962C8B-B14F-4D97-AF65-F5344CB8AC3E}">
        <p14:creationId xmlns:p14="http://schemas.microsoft.com/office/powerpoint/2010/main" val="17878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First unexpected Data hiccup:</a:t>
            </a:r>
          </a:p>
          <a:p>
            <a:pPr mar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Company changed the format of the data files in the spring of 2020. Had to stepped process in order to align the monthly data files to be equivalent to the first 15 months of data.</a:t>
            </a:r>
          </a:p>
          <a:p>
            <a:pPr marL="0" indent="0">
              <a:buNone/>
            </a:pPr>
            <a:endParaRPr lang="en-US" sz="2000" dirty="0">
              <a:latin typeface="Times New Roman" panose="02020603050405020304" pitchFamily="18" charset="0"/>
              <a:cs typeface="Times New Roman" panose="02020603050405020304" pitchFamily="18" charset="0"/>
            </a:endParaRP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Combine new format months</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Drop un-matched columns that did not align with initial data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Calculated a ride duration (in seconds) from start and end times to match up with prior year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Rename column headers to allow merging last 8 months of 2020 data with the first 3 months (original data format).</a:t>
            </a:r>
          </a:p>
        </p:txBody>
      </p:sp>
      <p:sp>
        <p:nvSpPr>
          <p:cNvPr id="4" name="Slide Number Placeholder 3"/>
          <p:cNvSpPr>
            <a:spLocks noGrp="1"/>
          </p:cNvSpPr>
          <p:nvPr>
            <p:ph type="sldNum" sz="quarter" idx="5"/>
          </p:nvPr>
        </p:nvSpPr>
        <p:spPr/>
        <p:txBody>
          <a:bodyPr/>
          <a:lstStyle/>
          <a:p>
            <a:fld id="{7AF7A9E0-A999-D348-852E-D7071C451088}" type="slidenum">
              <a:rPr lang="en-US" smtClean="0"/>
              <a:t>5</a:t>
            </a:fld>
            <a:endParaRPr lang="en-US"/>
          </a:p>
        </p:txBody>
      </p:sp>
    </p:spTree>
    <p:extLst>
      <p:ext uri="{BB962C8B-B14F-4D97-AF65-F5344CB8AC3E}">
        <p14:creationId xmlns:p14="http://schemas.microsoft.com/office/powerpoint/2010/main" val="172832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15</a:t>
            </a:fld>
            <a:endParaRPr lang="en-US"/>
          </a:p>
        </p:txBody>
      </p:sp>
    </p:spTree>
    <p:extLst>
      <p:ext uri="{BB962C8B-B14F-4D97-AF65-F5344CB8AC3E}">
        <p14:creationId xmlns:p14="http://schemas.microsoft.com/office/powerpoint/2010/main" val="70529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reduction in 2020 is observed</a:t>
            </a:r>
          </a:p>
        </p:txBody>
      </p:sp>
      <p:sp>
        <p:nvSpPr>
          <p:cNvPr id="4" name="Slide Number Placeholder 3"/>
          <p:cNvSpPr>
            <a:spLocks noGrp="1"/>
          </p:cNvSpPr>
          <p:nvPr>
            <p:ph type="sldNum" sz="quarter" idx="5"/>
          </p:nvPr>
        </p:nvSpPr>
        <p:spPr/>
        <p:txBody>
          <a:bodyPr/>
          <a:lstStyle/>
          <a:p>
            <a:fld id="{7AF7A9E0-A999-D348-852E-D7071C451088}" type="slidenum">
              <a:rPr lang="en-US" smtClean="0"/>
              <a:t>18</a:t>
            </a:fld>
            <a:endParaRPr lang="en-US"/>
          </a:p>
        </p:txBody>
      </p:sp>
    </p:spTree>
    <p:extLst>
      <p:ext uri="{BB962C8B-B14F-4D97-AF65-F5344CB8AC3E}">
        <p14:creationId xmlns:p14="http://schemas.microsoft.com/office/powerpoint/2010/main" val="373715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22</a:t>
            </a:fld>
            <a:endParaRPr lang="en-US"/>
          </a:p>
        </p:txBody>
      </p:sp>
    </p:spTree>
    <p:extLst>
      <p:ext uri="{BB962C8B-B14F-4D97-AF65-F5344CB8AC3E}">
        <p14:creationId xmlns:p14="http://schemas.microsoft.com/office/powerpoint/2010/main" val="6612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 looked at the overall monthly ridership trendlines between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Compared usage between membership riders and casual riders</a:t>
            </a:r>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24</a:t>
            </a:fld>
            <a:endParaRPr lang="en-US"/>
          </a:p>
        </p:txBody>
      </p:sp>
    </p:spTree>
    <p:extLst>
      <p:ext uri="{BB962C8B-B14F-4D97-AF65-F5344CB8AC3E}">
        <p14:creationId xmlns:p14="http://schemas.microsoft.com/office/powerpoint/2010/main" val="187002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25</a:t>
            </a:fld>
            <a:endParaRPr lang="en-US"/>
          </a:p>
        </p:txBody>
      </p:sp>
    </p:spTree>
    <p:extLst>
      <p:ext uri="{BB962C8B-B14F-4D97-AF65-F5344CB8AC3E}">
        <p14:creationId xmlns:p14="http://schemas.microsoft.com/office/powerpoint/2010/main" val="169300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472-AA0C-5F44-A66C-C0017AD2A5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4C231F-2FA2-684E-B40A-4DB818A01AF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CFAF14-94BE-DE43-AD2B-E91918EE51E7}"/>
              </a:ext>
            </a:extLst>
          </p:cNvPr>
          <p:cNvSpPr>
            <a:spLocks noGrp="1"/>
          </p:cNvSpPr>
          <p:nvPr>
            <p:ph type="dt" sz="half" idx="10"/>
          </p:nvPr>
        </p:nvSpPr>
        <p:spPr/>
        <p:txBody>
          <a:bodyPr/>
          <a:lstStyle/>
          <a:p>
            <a:fld id="{62784F36-173B-AF49-BD1D-4D5CDCA508A4}" type="datetime1">
              <a:rPr lang="en-US" smtClean="0"/>
              <a:t>5/1/21</a:t>
            </a:fld>
            <a:endParaRPr lang="en-US"/>
          </a:p>
        </p:txBody>
      </p:sp>
      <p:sp>
        <p:nvSpPr>
          <p:cNvPr id="5" name="Footer Placeholder 4">
            <a:extLst>
              <a:ext uri="{FF2B5EF4-FFF2-40B4-BE49-F238E27FC236}">
                <a16:creationId xmlns:a16="http://schemas.microsoft.com/office/drawing/2014/main" id="{5174D9F1-E5DF-D341-A369-C0D1F001D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45355-C986-9547-B5E8-E80F8C1BAE1B}"/>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64909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6503-3C37-3A4D-9FB6-B3D5078AA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1EB32-2634-C540-968D-AA15320D12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74CA7-6C79-6F4B-B219-934408C81DE1}"/>
              </a:ext>
            </a:extLst>
          </p:cNvPr>
          <p:cNvSpPr>
            <a:spLocks noGrp="1"/>
          </p:cNvSpPr>
          <p:nvPr>
            <p:ph type="dt" sz="half" idx="10"/>
          </p:nvPr>
        </p:nvSpPr>
        <p:spPr/>
        <p:txBody>
          <a:bodyPr/>
          <a:lstStyle/>
          <a:p>
            <a:fld id="{29E2237D-1D79-5B4F-85D5-5A51228F3DA8}" type="datetime1">
              <a:rPr lang="en-US" smtClean="0"/>
              <a:t>5/1/21</a:t>
            </a:fld>
            <a:endParaRPr lang="en-US"/>
          </a:p>
        </p:txBody>
      </p:sp>
      <p:sp>
        <p:nvSpPr>
          <p:cNvPr id="5" name="Footer Placeholder 4">
            <a:extLst>
              <a:ext uri="{FF2B5EF4-FFF2-40B4-BE49-F238E27FC236}">
                <a16:creationId xmlns:a16="http://schemas.microsoft.com/office/drawing/2014/main" id="{952BB600-B094-2948-BC4B-ACA6ADCCA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7A4D2-5162-D346-BF6B-52A975D12C16}"/>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66199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98D5C7-92DA-164C-A3ED-08B80024942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891DB9-AC03-C04F-9FB9-E2AAFE71AAB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FF951-ACE2-FD43-B52E-9E31A8B9FAD1}"/>
              </a:ext>
            </a:extLst>
          </p:cNvPr>
          <p:cNvSpPr>
            <a:spLocks noGrp="1"/>
          </p:cNvSpPr>
          <p:nvPr>
            <p:ph type="dt" sz="half" idx="10"/>
          </p:nvPr>
        </p:nvSpPr>
        <p:spPr/>
        <p:txBody>
          <a:bodyPr/>
          <a:lstStyle/>
          <a:p>
            <a:fld id="{62FA6D33-B8EF-F946-A6C8-D707DA05DB60}" type="datetime1">
              <a:rPr lang="en-US" smtClean="0"/>
              <a:t>5/1/21</a:t>
            </a:fld>
            <a:endParaRPr lang="en-US"/>
          </a:p>
        </p:txBody>
      </p:sp>
      <p:sp>
        <p:nvSpPr>
          <p:cNvPr id="5" name="Footer Placeholder 4">
            <a:extLst>
              <a:ext uri="{FF2B5EF4-FFF2-40B4-BE49-F238E27FC236}">
                <a16:creationId xmlns:a16="http://schemas.microsoft.com/office/drawing/2014/main" id="{955A59A7-5AE3-EB45-80FD-979D970EF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D562-CA8B-9F49-B590-29A41CC19837}"/>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3398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056B-A222-0746-904B-D905BD099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A74A3B-96B5-2143-AEE3-057503656B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0D817-DC4F-1E4F-91F9-595AB23111F2}"/>
              </a:ext>
            </a:extLst>
          </p:cNvPr>
          <p:cNvSpPr>
            <a:spLocks noGrp="1"/>
          </p:cNvSpPr>
          <p:nvPr>
            <p:ph type="dt" sz="half" idx="10"/>
          </p:nvPr>
        </p:nvSpPr>
        <p:spPr/>
        <p:txBody>
          <a:bodyPr/>
          <a:lstStyle/>
          <a:p>
            <a:fld id="{7569D865-CF33-0946-AC7A-B3351CD3967C}" type="datetime1">
              <a:rPr lang="en-US" smtClean="0"/>
              <a:t>5/1/21</a:t>
            </a:fld>
            <a:endParaRPr lang="en-US"/>
          </a:p>
        </p:txBody>
      </p:sp>
      <p:sp>
        <p:nvSpPr>
          <p:cNvPr id="5" name="Footer Placeholder 4">
            <a:extLst>
              <a:ext uri="{FF2B5EF4-FFF2-40B4-BE49-F238E27FC236}">
                <a16:creationId xmlns:a16="http://schemas.microsoft.com/office/drawing/2014/main" id="{3FB179F5-A1F2-344B-A259-44A679476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1024-8231-944F-BBBB-2F9A01A14F2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717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07EC-0C28-6A44-A521-CA4ADD266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FB481-9BF0-1547-8A99-413675D63A5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258637-3536-DD4E-BA83-24D43E2508EB}"/>
              </a:ext>
            </a:extLst>
          </p:cNvPr>
          <p:cNvSpPr>
            <a:spLocks noGrp="1"/>
          </p:cNvSpPr>
          <p:nvPr>
            <p:ph type="dt" sz="half" idx="10"/>
          </p:nvPr>
        </p:nvSpPr>
        <p:spPr/>
        <p:txBody>
          <a:bodyPr/>
          <a:lstStyle/>
          <a:p>
            <a:fld id="{7BE78E80-E356-2549-921B-86BEDDCEFD8D}" type="datetime1">
              <a:rPr lang="en-US" smtClean="0"/>
              <a:t>5/1/21</a:t>
            </a:fld>
            <a:endParaRPr lang="en-US"/>
          </a:p>
        </p:txBody>
      </p:sp>
      <p:sp>
        <p:nvSpPr>
          <p:cNvPr id="5" name="Footer Placeholder 4">
            <a:extLst>
              <a:ext uri="{FF2B5EF4-FFF2-40B4-BE49-F238E27FC236}">
                <a16:creationId xmlns:a16="http://schemas.microsoft.com/office/drawing/2014/main" id="{197F0733-0A02-7F4E-A381-BBEC2EA1A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11A21-2F51-DE4B-9E85-79CCE232246C}"/>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51594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4E5D-454C-4D4A-A925-54E3D0613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7F1A7-8A25-884D-ABF4-D4B576EEDF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696BFC-4534-4643-BD41-74B61D32AE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2780B-4EA6-A040-8C73-6A27BB73131F}"/>
              </a:ext>
            </a:extLst>
          </p:cNvPr>
          <p:cNvSpPr>
            <a:spLocks noGrp="1"/>
          </p:cNvSpPr>
          <p:nvPr>
            <p:ph type="dt" sz="half" idx="10"/>
          </p:nvPr>
        </p:nvSpPr>
        <p:spPr/>
        <p:txBody>
          <a:bodyPr/>
          <a:lstStyle/>
          <a:p>
            <a:fld id="{15ECDC58-1B65-7042-8974-E9B5E95326FC}" type="datetime1">
              <a:rPr lang="en-US" smtClean="0"/>
              <a:t>5/1/21</a:t>
            </a:fld>
            <a:endParaRPr lang="en-US"/>
          </a:p>
        </p:txBody>
      </p:sp>
      <p:sp>
        <p:nvSpPr>
          <p:cNvPr id="6" name="Footer Placeholder 5">
            <a:extLst>
              <a:ext uri="{FF2B5EF4-FFF2-40B4-BE49-F238E27FC236}">
                <a16:creationId xmlns:a16="http://schemas.microsoft.com/office/drawing/2014/main" id="{2C62CCAF-B214-C04A-995D-A62AA376A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C8216-A6A5-6B48-920D-32802516A565}"/>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93331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DD0-7DCE-054B-9F5D-22BFE0A2C00E}"/>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53A40-5D1B-0F46-8B54-246BAAFDE64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62535-9F89-814C-951E-0CC12371BE74}"/>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7E6ED-2E8C-8441-8491-38487629D14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BAF7FB-4A6B-5146-8A59-CBF19440DB31}"/>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FADD9-D248-2541-A1AA-352FA16EBB30}"/>
              </a:ext>
            </a:extLst>
          </p:cNvPr>
          <p:cNvSpPr>
            <a:spLocks noGrp="1"/>
          </p:cNvSpPr>
          <p:nvPr>
            <p:ph type="dt" sz="half" idx="10"/>
          </p:nvPr>
        </p:nvSpPr>
        <p:spPr/>
        <p:txBody>
          <a:bodyPr/>
          <a:lstStyle/>
          <a:p>
            <a:fld id="{8937F4B5-1D41-B446-A2A4-BA254940B3D4}" type="datetime1">
              <a:rPr lang="en-US" smtClean="0"/>
              <a:t>5/1/21</a:t>
            </a:fld>
            <a:endParaRPr lang="en-US"/>
          </a:p>
        </p:txBody>
      </p:sp>
      <p:sp>
        <p:nvSpPr>
          <p:cNvPr id="8" name="Footer Placeholder 7">
            <a:extLst>
              <a:ext uri="{FF2B5EF4-FFF2-40B4-BE49-F238E27FC236}">
                <a16:creationId xmlns:a16="http://schemas.microsoft.com/office/drawing/2014/main" id="{C0ECA9C3-4AEC-CC44-8308-AD9D39DC73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AEFF40-38D9-C945-80E4-2F77B76EF0C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0138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3045-1DBB-6745-928E-FAD78CB2C8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21C52-5C1F-9E4C-837E-B2CD8FED6D02}"/>
              </a:ext>
            </a:extLst>
          </p:cNvPr>
          <p:cNvSpPr>
            <a:spLocks noGrp="1"/>
          </p:cNvSpPr>
          <p:nvPr>
            <p:ph type="dt" sz="half" idx="10"/>
          </p:nvPr>
        </p:nvSpPr>
        <p:spPr/>
        <p:txBody>
          <a:bodyPr/>
          <a:lstStyle/>
          <a:p>
            <a:fld id="{D1F7BCE0-8D82-9344-80B0-60A40372AE55}" type="datetime1">
              <a:rPr lang="en-US" smtClean="0"/>
              <a:t>5/1/21</a:t>
            </a:fld>
            <a:endParaRPr lang="en-US"/>
          </a:p>
        </p:txBody>
      </p:sp>
      <p:sp>
        <p:nvSpPr>
          <p:cNvPr id="4" name="Footer Placeholder 3">
            <a:extLst>
              <a:ext uri="{FF2B5EF4-FFF2-40B4-BE49-F238E27FC236}">
                <a16:creationId xmlns:a16="http://schemas.microsoft.com/office/drawing/2014/main" id="{6BA0A8AD-8F90-AD48-8098-E67CD861FE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54022A-22F5-E64C-9DA6-BDA09730CC6F}"/>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101036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C720A-798C-7744-97E6-17637E083ADC}"/>
              </a:ext>
            </a:extLst>
          </p:cNvPr>
          <p:cNvSpPr>
            <a:spLocks noGrp="1"/>
          </p:cNvSpPr>
          <p:nvPr>
            <p:ph type="dt" sz="half" idx="10"/>
          </p:nvPr>
        </p:nvSpPr>
        <p:spPr/>
        <p:txBody>
          <a:bodyPr/>
          <a:lstStyle/>
          <a:p>
            <a:fld id="{BAE2A7FD-4BEA-0340-A661-EAE34BFED837}" type="datetime1">
              <a:rPr lang="en-US" smtClean="0"/>
              <a:t>5/1/21</a:t>
            </a:fld>
            <a:endParaRPr lang="en-US"/>
          </a:p>
        </p:txBody>
      </p:sp>
      <p:sp>
        <p:nvSpPr>
          <p:cNvPr id="3" name="Footer Placeholder 2">
            <a:extLst>
              <a:ext uri="{FF2B5EF4-FFF2-40B4-BE49-F238E27FC236}">
                <a16:creationId xmlns:a16="http://schemas.microsoft.com/office/drawing/2014/main" id="{9F1C6656-393B-9242-AE64-6748E314C3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8D4B18-48FA-C24C-812C-22CF7C8FC3A9}"/>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274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9865-F6EB-0E43-8763-8DAF5A141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276B6-D8EC-A343-BD45-6B26FC552DC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9A815-CD25-E147-91E5-080450A644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7F20D2-BA8C-5740-AEC9-56226DEAC045}"/>
              </a:ext>
            </a:extLst>
          </p:cNvPr>
          <p:cNvSpPr>
            <a:spLocks noGrp="1"/>
          </p:cNvSpPr>
          <p:nvPr>
            <p:ph type="dt" sz="half" idx="10"/>
          </p:nvPr>
        </p:nvSpPr>
        <p:spPr/>
        <p:txBody>
          <a:bodyPr/>
          <a:lstStyle/>
          <a:p>
            <a:fld id="{4CC6372C-ED3D-A342-B37D-C653AFFBFC69}" type="datetime1">
              <a:rPr lang="en-US" smtClean="0"/>
              <a:t>5/1/21</a:t>
            </a:fld>
            <a:endParaRPr lang="en-US"/>
          </a:p>
        </p:txBody>
      </p:sp>
      <p:sp>
        <p:nvSpPr>
          <p:cNvPr id="6" name="Footer Placeholder 5">
            <a:extLst>
              <a:ext uri="{FF2B5EF4-FFF2-40B4-BE49-F238E27FC236}">
                <a16:creationId xmlns:a16="http://schemas.microsoft.com/office/drawing/2014/main" id="{89C1FB73-6665-5A4E-BF99-305A655D5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0D182-E3F0-A54C-8CFA-B8A4DC8F22B3}"/>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27060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FAC2-E345-7E43-A0B2-97DA88E3E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4B2E1-A607-2648-A51A-E42D1792BC3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204229B-5343-F848-9CBA-F583DDEC490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05A813-7862-934C-96DC-69A15A521AC5}"/>
              </a:ext>
            </a:extLst>
          </p:cNvPr>
          <p:cNvSpPr>
            <a:spLocks noGrp="1"/>
          </p:cNvSpPr>
          <p:nvPr>
            <p:ph type="dt" sz="half" idx="10"/>
          </p:nvPr>
        </p:nvSpPr>
        <p:spPr/>
        <p:txBody>
          <a:bodyPr/>
          <a:lstStyle/>
          <a:p>
            <a:fld id="{D5129052-BE6D-824C-A7B3-1FE759B576BD}" type="datetime1">
              <a:rPr lang="en-US" smtClean="0"/>
              <a:t>5/1/21</a:t>
            </a:fld>
            <a:endParaRPr lang="en-US"/>
          </a:p>
        </p:txBody>
      </p:sp>
      <p:sp>
        <p:nvSpPr>
          <p:cNvPr id="6" name="Footer Placeholder 5">
            <a:extLst>
              <a:ext uri="{FF2B5EF4-FFF2-40B4-BE49-F238E27FC236}">
                <a16:creationId xmlns:a16="http://schemas.microsoft.com/office/drawing/2014/main" id="{AF892AFF-03D7-1A47-9EF4-E96D3AFFE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B9A7A-A2BB-A847-9B5A-020B75B2325D}"/>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315724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9000"/>
                <a:lumOff val="1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AD84A5-B874-F64E-A6FF-139D3BB75CD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010595-E1A3-1444-BEFA-EAFCFA464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1FC4C-BF8B-9247-BFC1-AEE9865C211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E2858-3FE2-6842-919E-F190AE58B62A}" type="datetime1">
              <a:rPr lang="en-US" smtClean="0"/>
              <a:t>5/1/21</a:t>
            </a:fld>
            <a:endParaRPr lang="en-US"/>
          </a:p>
        </p:txBody>
      </p:sp>
      <p:sp>
        <p:nvSpPr>
          <p:cNvPr id="5" name="Footer Placeholder 4">
            <a:extLst>
              <a:ext uri="{FF2B5EF4-FFF2-40B4-BE49-F238E27FC236}">
                <a16:creationId xmlns:a16="http://schemas.microsoft.com/office/drawing/2014/main" id="{C608BC1A-4844-C244-8472-74B95890906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41765-2EFC-824B-816B-0C20E4BEE70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820F6-E5DA-9E4B-AD8B-68B5BA61D6E9}" type="slidenum">
              <a:rPr lang="en-US" smtClean="0"/>
              <a:t>‹#›</a:t>
            </a:fld>
            <a:endParaRPr lang="en-US"/>
          </a:p>
        </p:txBody>
      </p:sp>
    </p:spTree>
    <p:extLst>
      <p:ext uri="{BB962C8B-B14F-4D97-AF65-F5344CB8AC3E}">
        <p14:creationId xmlns:p14="http://schemas.microsoft.com/office/powerpoint/2010/main" val="312928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958C-734A-4045-81E8-2CA3D53C19BB}"/>
              </a:ext>
            </a:extLst>
          </p:cNvPr>
          <p:cNvSpPr>
            <a:spLocks noGrp="1"/>
          </p:cNvSpPr>
          <p:nvPr>
            <p:ph type="title"/>
          </p:nvPr>
        </p:nvSpPr>
        <p:spPr>
          <a:xfrm>
            <a:off x="600239" y="208547"/>
            <a:ext cx="10515600" cy="1432955"/>
          </a:xfrm>
        </p:spPr>
        <p:txBody>
          <a:bodyPr>
            <a:noAutofit/>
          </a:bodyPr>
          <a:lstStyle/>
          <a:p>
            <a:pPr algn="ctr"/>
            <a:r>
              <a:rPr lang="en-US" b="1" dirty="0">
                <a:latin typeface="Times New Roman" panose="02020603050405020304" pitchFamily="18" charset="0"/>
                <a:cs typeface="Times New Roman" panose="02020603050405020304" pitchFamily="18" charset="0"/>
              </a:rPr>
              <a:t>Effect of COVID-19 on Capital Bikeshare usage in 2019-2020</a:t>
            </a:r>
            <a:endParaRPr lang="en-US" dirty="0"/>
          </a:p>
        </p:txBody>
      </p:sp>
      <p:graphicFrame>
        <p:nvGraphicFramePr>
          <p:cNvPr id="4" name="Table 3">
            <a:extLst>
              <a:ext uri="{FF2B5EF4-FFF2-40B4-BE49-F238E27FC236}">
                <a16:creationId xmlns:a16="http://schemas.microsoft.com/office/drawing/2014/main" id="{CF540540-ABC6-D643-86F8-BBDAC4590175}"/>
              </a:ext>
            </a:extLst>
          </p:cNvPr>
          <p:cNvGraphicFramePr>
            <a:graphicFrameLocks noGrp="1"/>
          </p:cNvGraphicFramePr>
          <p:nvPr>
            <p:extLst>
              <p:ext uri="{D42A27DB-BD31-4B8C-83A1-F6EECF244321}">
                <p14:modId xmlns:p14="http://schemas.microsoft.com/office/powerpoint/2010/main" val="877062047"/>
              </p:ext>
            </p:extLst>
          </p:nvPr>
        </p:nvGraphicFramePr>
        <p:xfrm>
          <a:off x="1794039" y="5071088"/>
          <a:ext cx="8127999" cy="1579881"/>
        </p:xfrm>
        <a:graphic>
          <a:graphicData uri="http://schemas.openxmlformats.org/drawingml/2006/table">
            <a:tbl>
              <a:tblPr>
                <a:tableStyleId>{5C22544A-7EE6-4342-B048-85BDC9FD1C3A}</a:tableStyleId>
              </a:tblPr>
              <a:tblGrid>
                <a:gridCol w="2709333">
                  <a:extLst>
                    <a:ext uri="{9D8B030D-6E8A-4147-A177-3AD203B41FA5}">
                      <a16:colId xmlns:a16="http://schemas.microsoft.com/office/drawing/2014/main" val="965659642"/>
                    </a:ext>
                  </a:extLst>
                </a:gridCol>
                <a:gridCol w="2709333">
                  <a:extLst>
                    <a:ext uri="{9D8B030D-6E8A-4147-A177-3AD203B41FA5}">
                      <a16:colId xmlns:a16="http://schemas.microsoft.com/office/drawing/2014/main" val="1035958401"/>
                    </a:ext>
                  </a:extLst>
                </a:gridCol>
                <a:gridCol w="2709333">
                  <a:extLst>
                    <a:ext uri="{9D8B030D-6E8A-4147-A177-3AD203B41FA5}">
                      <a16:colId xmlns:a16="http://schemas.microsoft.com/office/drawing/2014/main" val="681204022"/>
                    </a:ext>
                  </a:extLst>
                </a:gridCol>
              </a:tblGrid>
              <a:tr h="526627">
                <a:tc gridSpan="3">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Times New Roman" panose="02020603050405020304" pitchFamily="18" charset="0"/>
                          <a:cs typeface="Times New Roman" panose="02020603050405020304" pitchFamily="18" charset="0"/>
                        </a:rPr>
                        <a:t>Team Members</a:t>
                      </a:r>
                    </a:p>
                  </a:txBody>
                  <a:tcPr>
                    <a:solidFill>
                      <a:schemeClr val="accent1"/>
                    </a:solid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202705044"/>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Digant Patel</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Hannah Slay</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John Timmers</a:t>
                      </a:r>
                    </a:p>
                  </a:txBody>
                  <a:tcPr>
                    <a:noFill/>
                  </a:tcPr>
                </a:tc>
                <a:extLst>
                  <a:ext uri="{0D108BD9-81ED-4DB2-BD59-A6C34878D82A}">
                    <a16:rowId xmlns:a16="http://schemas.microsoft.com/office/drawing/2014/main" val="3446873119"/>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Mike Boscia</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Roderick Gee</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Shailja Mathur</a:t>
                      </a:r>
                      <a:endParaRPr lang="en-US" sz="2800" dirty="0"/>
                    </a:p>
                  </a:txBody>
                  <a:tcPr>
                    <a:noFill/>
                  </a:tcPr>
                </a:tc>
                <a:extLst>
                  <a:ext uri="{0D108BD9-81ED-4DB2-BD59-A6C34878D82A}">
                    <a16:rowId xmlns:a16="http://schemas.microsoft.com/office/drawing/2014/main" val="4136286602"/>
                  </a:ext>
                </a:extLst>
              </a:tr>
            </a:tbl>
          </a:graphicData>
        </a:graphic>
      </p:graphicFrame>
      <p:pic>
        <p:nvPicPr>
          <p:cNvPr id="6" name="Picture 5">
            <a:extLst>
              <a:ext uri="{FF2B5EF4-FFF2-40B4-BE49-F238E27FC236}">
                <a16:creationId xmlns:a16="http://schemas.microsoft.com/office/drawing/2014/main" id="{FD738852-1D7E-F44A-A980-F9932AE96444}"/>
              </a:ext>
            </a:extLst>
          </p:cNvPr>
          <p:cNvPicPr>
            <a:picLocks noChangeAspect="1"/>
          </p:cNvPicPr>
          <p:nvPr/>
        </p:nvPicPr>
        <p:blipFill>
          <a:blip r:embed="rId2"/>
          <a:stretch>
            <a:fillRect/>
          </a:stretch>
        </p:blipFill>
        <p:spPr>
          <a:xfrm>
            <a:off x="3326059" y="1763917"/>
            <a:ext cx="5063958" cy="3184755"/>
          </a:xfrm>
          <a:prstGeom prst="rect">
            <a:avLst/>
          </a:prstGeom>
        </p:spPr>
      </p:pic>
      <p:sp>
        <p:nvSpPr>
          <p:cNvPr id="7" name="TextBox 6">
            <a:extLst>
              <a:ext uri="{FF2B5EF4-FFF2-40B4-BE49-F238E27FC236}">
                <a16:creationId xmlns:a16="http://schemas.microsoft.com/office/drawing/2014/main" id="{6F737489-58C7-494D-B12D-C56584AE3152}"/>
              </a:ext>
            </a:extLst>
          </p:cNvPr>
          <p:cNvSpPr txBox="1"/>
          <p:nvPr/>
        </p:nvSpPr>
        <p:spPr>
          <a:xfrm>
            <a:off x="8390017" y="4671673"/>
            <a:ext cx="2725822" cy="276999"/>
          </a:xfrm>
          <a:prstGeom prst="rect">
            <a:avLst/>
          </a:prstGeom>
          <a:noFill/>
        </p:spPr>
        <p:txBody>
          <a:bodyPr wrap="square" rtlCol="0">
            <a:spAutoFit/>
          </a:bodyPr>
          <a:lstStyle/>
          <a:p>
            <a:pPr algn="ctr"/>
            <a:r>
              <a:rPr lang="en-US" sz="1200" dirty="0"/>
              <a:t>(Source: https://momentummag.com/)</a:t>
            </a:r>
          </a:p>
        </p:txBody>
      </p:sp>
      <p:sp>
        <p:nvSpPr>
          <p:cNvPr id="3" name="Slide Number Placeholder 2">
            <a:extLst>
              <a:ext uri="{FF2B5EF4-FFF2-40B4-BE49-F238E27FC236}">
                <a16:creationId xmlns:a16="http://schemas.microsoft.com/office/drawing/2014/main" id="{41697D49-6A17-F84B-AD6F-980893BEF193}"/>
              </a:ext>
            </a:extLst>
          </p:cNvPr>
          <p:cNvSpPr>
            <a:spLocks noGrp="1"/>
          </p:cNvSpPr>
          <p:nvPr>
            <p:ph type="sldNum" sz="quarter" idx="12"/>
          </p:nvPr>
        </p:nvSpPr>
        <p:spPr/>
        <p:txBody>
          <a:bodyPr/>
          <a:lstStyle/>
          <a:p>
            <a:fld id="{0A9820F6-E5DA-9E4B-AD8B-68B5BA61D6E9}" type="slidenum">
              <a:rPr lang="en-US" smtClean="0"/>
              <a:t>1</a:t>
            </a:fld>
            <a:endParaRPr lang="en-US"/>
          </a:p>
        </p:txBody>
      </p:sp>
    </p:spTree>
    <p:extLst>
      <p:ext uri="{BB962C8B-B14F-4D97-AF65-F5344CB8AC3E}">
        <p14:creationId xmlns:p14="http://schemas.microsoft.com/office/powerpoint/2010/main" val="227806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E8F8-1FCA-C045-A1A3-DADC2168182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a:t>
            </a:r>
          </a:p>
        </p:txBody>
      </p:sp>
      <p:pic>
        <p:nvPicPr>
          <p:cNvPr id="4" name="Content Placeholder 3">
            <a:extLst>
              <a:ext uri="{FF2B5EF4-FFF2-40B4-BE49-F238E27FC236}">
                <a16:creationId xmlns:a16="http://schemas.microsoft.com/office/drawing/2014/main" id="{EF75EE29-4DA9-E14B-AA70-902E78CDBCEF}"/>
              </a:ext>
            </a:extLst>
          </p:cNvPr>
          <p:cNvPicPr>
            <a:picLocks noGrp="1" noChangeAspect="1"/>
          </p:cNvPicPr>
          <p:nvPr>
            <p:ph idx="1"/>
          </p:nvPr>
        </p:nvPicPr>
        <p:blipFill>
          <a:blip r:embed="rId2"/>
          <a:stretch>
            <a:fillRect/>
          </a:stretch>
        </p:blipFill>
        <p:spPr>
          <a:xfrm>
            <a:off x="2615565" y="1690690"/>
            <a:ext cx="6960870" cy="4766310"/>
          </a:xfrm>
          <a:prstGeom prst="rect">
            <a:avLst/>
          </a:prstGeom>
        </p:spPr>
      </p:pic>
      <p:sp>
        <p:nvSpPr>
          <p:cNvPr id="3" name="Slide Number Placeholder 2">
            <a:extLst>
              <a:ext uri="{FF2B5EF4-FFF2-40B4-BE49-F238E27FC236}">
                <a16:creationId xmlns:a16="http://schemas.microsoft.com/office/drawing/2014/main" id="{BBD9B7D5-2A2C-374D-8713-EEE89BF7A895}"/>
              </a:ext>
            </a:extLst>
          </p:cNvPr>
          <p:cNvSpPr>
            <a:spLocks noGrp="1"/>
          </p:cNvSpPr>
          <p:nvPr>
            <p:ph type="sldNum" sz="quarter" idx="12"/>
          </p:nvPr>
        </p:nvSpPr>
        <p:spPr/>
        <p:txBody>
          <a:bodyPr/>
          <a:lstStyle/>
          <a:p>
            <a:fld id="{0A9820F6-E5DA-9E4B-AD8B-68B5BA61D6E9}" type="slidenum">
              <a:rPr lang="en-US" smtClean="0"/>
              <a:t>10</a:t>
            </a:fld>
            <a:endParaRPr lang="en-US"/>
          </a:p>
        </p:txBody>
      </p:sp>
    </p:spTree>
    <p:extLst>
      <p:ext uri="{BB962C8B-B14F-4D97-AF65-F5344CB8AC3E}">
        <p14:creationId xmlns:p14="http://schemas.microsoft.com/office/powerpoint/2010/main" val="325310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2F9B-804B-B041-9CF2-0D69736C757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 month over month</a:t>
            </a:r>
          </a:p>
        </p:txBody>
      </p:sp>
      <p:pic>
        <p:nvPicPr>
          <p:cNvPr id="4" name="Content Placeholder 3">
            <a:extLst>
              <a:ext uri="{FF2B5EF4-FFF2-40B4-BE49-F238E27FC236}">
                <a16:creationId xmlns:a16="http://schemas.microsoft.com/office/drawing/2014/main" id="{864C48B7-37DB-484D-97BF-68C0B05D96C0}"/>
              </a:ext>
            </a:extLst>
          </p:cNvPr>
          <p:cNvPicPr>
            <a:picLocks noGrp="1" noChangeAspect="1"/>
          </p:cNvPicPr>
          <p:nvPr>
            <p:ph idx="1"/>
          </p:nvPr>
        </p:nvPicPr>
        <p:blipFill>
          <a:blip r:embed="rId2"/>
          <a:stretch>
            <a:fillRect/>
          </a:stretch>
        </p:blipFill>
        <p:spPr>
          <a:xfrm>
            <a:off x="2461260" y="1833564"/>
            <a:ext cx="7269480" cy="4800600"/>
          </a:xfrm>
          <a:prstGeom prst="rect">
            <a:avLst/>
          </a:prstGeom>
        </p:spPr>
      </p:pic>
      <p:sp>
        <p:nvSpPr>
          <p:cNvPr id="3" name="Slide Number Placeholder 2">
            <a:extLst>
              <a:ext uri="{FF2B5EF4-FFF2-40B4-BE49-F238E27FC236}">
                <a16:creationId xmlns:a16="http://schemas.microsoft.com/office/drawing/2014/main" id="{615C12A1-FF7E-EE44-B409-88670AB6AC71}"/>
              </a:ext>
            </a:extLst>
          </p:cNvPr>
          <p:cNvSpPr>
            <a:spLocks noGrp="1"/>
          </p:cNvSpPr>
          <p:nvPr>
            <p:ph type="sldNum" sz="quarter" idx="12"/>
          </p:nvPr>
        </p:nvSpPr>
        <p:spPr/>
        <p:txBody>
          <a:bodyPr/>
          <a:lstStyle/>
          <a:p>
            <a:fld id="{0A9820F6-E5DA-9E4B-AD8B-68B5BA61D6E9}" type="slidenum">
              <a:rPr lang="en-US" smtClean="0"/>
              <a:t>11</a:t>
            </a:fld>
            <a:endParaRPr lang="en-US"/>
          </a:p>
        </p:txBody>
      </p:sp>
    </p:spTree>
    <p:extLst>
      <p:ext uri="{BB962C8B-B14F-4D97-AF65-F5344CB8AC3E}">
        <p14:creationId xmlns:p14="http://schemas.microsoft.com/office/powerpoint/2010/main" val="10598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A3893-9F8B-A742-98E0-6128F41C4D87}"/>
              </a:ext>
            </a:extLst>
          </p:cNvPr>
          <p:cNvPicPr>
            <a:picLocks noGrp="1" noChangeAspect="1"/>
          </p:cNvPicPr>
          <p:nvPr>
            <p:ph idx="1"/>
          </p:nvPr>
        </p:nvPicPr>
        <p:blipFill>
          <a:blip r:embed="rId2"/>
          <a:stretch>
            <a:fillRect/>
          </a:stretch>
        </p:blipFill>
        <p:spPr>
          <a:xfrm>
            <a:off x="985520" y="153851"/>
            <a:ext cx="10220960" cy="6573520"/>
          </a:xfrm>
        </p:spPr>
      </p:pic>
      <p:sp>
        <p:nvSpPr>
          <p:cNvPr id="2" name="Slide Number Placeholder 1">
            <a:extLst>
              <a:ext uri="{FF2B5EF4-FFF2-40B4-BE49-F238E27FC236}">
                <a16:creationId xmlns:a16="http://schemas.microsoft.com/office/drawing/2014/main" id="{0DBD1E70-B178-0E4F-B4D1-11A95049FFE3}"/>
              </a:ext>
            </a:extLst>
          </p:cNvPr>
          <p:cNvSpPr>
            <a:spLocks noGrp="1"/>
          </p:cNvSpPr>
          <p:nvPr>
            <p:ph type="sldNum" sz="quarter" idx="12"/>
          </p:nvPr>
        </p:nvSpPr>
        <p:spPr/>
        <p:txBody>
          <a:bodyPr/>
          <a:lstStyle/>
          <a:p>
            <a:fld id="{0A9820F6-E5DA-9E4B-AD8B-68B5BA61D6E9}" type="slidenum">
              <a:rPr lang="en-US" smtClean="0"/>
              <a:t>12</a:t>
            </a:fld>
            <a:endParaRPr lang="en-US"/>
          </a:p>
        </p:txBody>
      </p:sp>
    </p:spTree>
    <p:extLst>
      <p:ext uri="{BB962C8B-B14F-4D97-AF65-F5344CB8AC3E}">
        <p14:creationId xmlns:p14="http://schemas.microsoft.com/office/powerpoint/2010/main" val="399337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5602-F018-5841-B034-3FDA06B54D3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May – Sorted values by ‘Date’ and ‘DayNum’</a:t>
            </a:r>
          </a:p>
        </p:txBody>
      </p:sp>
      <p:pic>
        <p:nvPicPr>
          <p:cNvPr id="5" name="Content Placeholder 4">
            <a:extLst>
              <a:ext uri="{FF2B5EF4-FFF2-40B4-BE49-F238E27FC236}">
                <a16:creationId xmlns:a16="http://schemas.microsoft.com/office/drawing/2014/main" id="{BCC0C1DA-BD87-0045-9DC7-2D4572F3FB6F}"/>
              </a:ext>
            </a:extLst>
          </p:cNvPr>
          <p:cNvPicPr>
            <a:picLocks noGrp="1" noChangeAspect="1"/>
          </p:cNvPicPr>
          <p:nvPr>
            <p:ph idx="1"/>
          </p:nvPr>
        </p:nvPicPr>
        <p:blipFill rotWithShape="1">
          <a:blip r:embed="rId2"/>
          <a:srcRect r="4091"/>
          <a:stretch/>
        </p:blipFill>
        <p:spPr>
          <a:xfrm>
            <a:off x="603885" y="2020324"/>
            <a:ext cx="10984230" cy="4229100"/>
          </a:xfrm>
        </p:spPr>
      </p:pic>
      <p:sp>
        <p:nvSpPr>
          <p:cNvPr id="3" name="Slide Number Placeholder 2">
            <a:extLst>
              <a:ext uri="{FF2B5EF4-FFF2-40B4-BE49-F238E27FC236}">
                <a16:creationId xmlns:a16="http://schemas.microsoft.com/office/drawing/2014/main" id="{2A8B2E60-2FE9-9540-A30C-F9744C98349B}"/>
              </a:ext>
            </a:extLst>
          </p:cNvPr>
          <p:cNvSpPr>
            <a:spLocks noGrp="1"/>
          </p:cNvSpPr>
          <p:nvPr>
            <p:ph type="sldNum" sz="quarter" idx="12"/>
          </p:nvPr>
        </p:nvSpPr>
        <p:spPr/>
        <p:txBody>
          <a:bodyPr/>
          <a:lstStyle/>
          <a:p>
            <a:fld id="{0A9820F6-E5DA-9E4B-AD8B-68B5BA61D6E9}" type="slidenum">
              <a:rPr lang="en-US" smtClean="0"/>
              <a:t>13</a:t>
            </a:fld>
            <a:endParaRPr lang="en-US"/>
          </a:p>
        </p:txBody>
      </p:sp>
    </p:spTree>
    <p:extLst>
      <p:ext uri="{BB962C8B-B14F-4D97-AF65-F5344CB8AC3E}">
        <p14:creationId xmlns:p14="http://schemas.microsoft.com/office/powerpoint/2010/main" val="1549348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C4FE-585D-F24C-99C1-80E711E2B30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May – Sorted values by ‘Date’ and ‘DayNum’</a:t>
            </a:r>
            <a:endParaRPr lang="en-US" sz="4000" dirty="0"/>
          </a:p>
        </p:txBody>
      </p:sp>
      <p:pic>
        <p:nvPicPr>
          <p:cNvPr id="9" name="Content Placeholder 8">
            <a:extLst>
              <a:ext uri="{FF2B5EF4-FFF2-40B4-BE49-F238E27FC236}">
                <a16:creationId xmlns:a16="http://schemas.microsoft.com/office/drawing/2014/main" id="{DC36E05C-14CE-2F43-999E-77CC7C932346}"/>
              </a:ext>
            </a:extLst>
          </p:cNvPr>
          <p:cNvPicPr>
            <a:picLocks noGrp="1" noChangeAspect="1"/>
          </p:cNvPicPr>
          <p:nvPr>
            <p:ph idx="1"/>
          </p:nvPr>
        </p:nvPicPr>
        <p:blipFill>
          <a:blip r:embed="rId2"/>
          <a:stretch>
            <a:fillRect/>
          </a:stretch>
        </p:blipFill>
        <p:spPr>
          <a:xfrm>
            <a:off x="510730" y="1867186"/>
            <a:ext cx="11170539" cy="4806315"/>
          </a:xfrm>
        </p:spPr>
      </p:pic>
      <p:sp>
        <p:nvSpPr>
          <p:cNvPr id="3" name="Slide Number Placeholder 2">
            <a:extLst>
              <a:ext uri="{FF2B5EF4-FFF2-40B4-BE49-F238E27FC236}">
                <a16:creationId xmlns:a16="http://schemas.microsoft.com/office/drawing/2014/main" id="{B2BED039-FB3C-3C48-9D4A-B600E5A192E7}"/>
              </a:ext>
            </a:extLst>
          </p:cNvPr>
          <p:cNvSpPr>
            <a:spLocks noGrp="1"/>
          </p:cNvSpPr>
          <p:nvPr>
            <p:ph type="sldNum" sz="quarter" idx="12"/>
          </p:nvPr>
        </p:nvSpPr>
        <p:spPr/>
        <p:txBody>
          <a:bodyPr/>
          <a:lstStyle/>
          <a:p>
            <a:fld id="{0A9820F6-E5DA-9E4B-AD8B-68B5BA61D6E9}" type="slidenum">
              <a:rPr lang="en-US" smtClean="0"/>
              <a:t>14</a:t>
            </a:fld>
            <a:endParaRPr lang="en-US"/>
          </a:p>
        </p:txBody>
      </p:sp>
    </p:spTree>
    <p:extLst>
      <p:ext uri="{BB962C8B-B14F-4D97-AF65-F5344CB8AC3E}">
        <p14:creationId xmlns:p14="http://schemas.microsoft.com/office/powerpoint/2010/main" val="338644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24-52A1-7A45-A06F-A24EE65DED0F}"/>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Ride duration by day – 2019 v 2020</a:t>
            </a:r>
          </a:p>
        </p:txBody>
      </p:sp>
      <p:sp>
        <p:nvSpPr>
          <p:cNvPr id="18" name="TextBox 17">
            <a:extLst>
              <a:ext uri="{FF2B5EF4-FFF2-40B4-BE49-F238E27FC236}">
                <a16:creationId xmlns:a16="http://schemas.microsoft.com/office/drawing/2014/main" id="{58D644EF-C213-F945-8F84-739A769EE5D8}"/>
              </a:ext>
            </a:extLst>
          </p:cNvPr>
          <p:cNvSpPr txBox="1"/>
          <p:nvPr/>
        </p:nvSpPr>
        <p:spPr>
          <a:xfrm>
            <a:off x="2473104" y="1628657"/>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B6CA65E-F60D-D744-B829-5019F68776DA}"/>
              </a:ext>
            </a:extLst>
          </p:cNvPr>
          <p:cNvSpPr txBox="1"/>
          <p:nvPr/>
        </p:nvSpPr>
        <p:spPr>
          <a:xfrm>
            <a:off x="8621431" y="1674924"/>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CE36892-29CC-4E42-B2E4-9209235DE5D0}"/>
              </a:ext>
            </a:extLst>
          </p:cNvPr>
          <p:cNvPicPr>
            <a:picLocks noChangeAspect="1"/>
          </p:cNvPicPr>
          <p:nvPr/>
        </p:nvPicPr>
        <p:blipFill>
          <a:blip r:embed="rId3"/>
          <a:stretch>
            <a:fillRect/>
          </a:stretch>
        </p:blipFill>
        <p:spPr>
          <a:xfrm>
            <a:off x="6049681" y="2202677"/>
            <a:ext cx="5963975" cy="3893323"/>
          </a:xfrm>
          <a:prstGeom prst="rect">
            <a:avLst/>
          </a:prstGeom>
        </p:spPr>
      </p:pic>
      <p:pic>
        <p:nvPicPr>
          <p:cNvPr id="8" name="Picture 7">
            <a:extLst>
              <a:ext uri="{FF2B5EF4-FFF2-40B4-BE49-F238E27FC236}">
                <a16:creationId xmlns:a16="http://schemas.microsoft.com/office/drawing/2014/main" id="{2E738674-BCE7-3C42-8A19-E8327D913330}"/>
              </a:ext>
            </a:extLst>
          </p:cNvPr>
          <p:cNvPicPr>
            <a:picLocks noChangeAspect="1"/>
          </p:cNvPicPr>
          <p:nvPr/>
        </p:nvPicPr>
        <p:blipFill>
          <a:blip r:embed="rId4"/>
          <a:stretch>
            <a:fillRect/>
          </a:stretch>
        </p:blipFill>
        <p:spPr>
          <a:xfrm>
            <a:off x="97503" y="2202677"/>
            <a:ext cx="5926778" cy="3955319"/>
          </a:xfrm>
          <a:prstGeom prst="rect">
            <a:avLst/>
          </a:prstGeom>
        </p:spPr>
      </p:pic>
      <p:sp>
        <p:nvSpPr>
          <p:cNvPr id="9" name="Slide Number Placeholder 8">
            <a:extLst>
              <a:ext uri="{FF2B5EF4-FFF2-40B4-BE49-F238E27FC236}">
                <a16:creationId xmlns:a16="http://schemas.microsoft.com/office/drawing/2014/main" id="{D553A5F0-C8B8-0040-819D-F1E7B634EA8F}"/>
              </a:ext>
            </a:extLst>
          </p:cNvPr>
          <p:cNvSpPr>
            <a:spLocks noGrp="1"/>
          </p:cNvSpPr>
          <p:nvPr>
            <p:ph type="sldNum" sz="quarter" idx="12"/>
          </p:nvPr>
        </p:nvSpPr>
        <p:spPr/>
        <p:txBody>
          <a:bodyPr/>
          <a:lstStyle/>
          <a:p>
            <a:fld id="{0A9820F6-E5DA-9E4B-AD8B-68B5BA61D6E9}" type="slidenum">
              <a:rPr lang="en-US" smtClean="0"/>
              <a:t>15</a:t>
            </a:fld>
            <a:endParaRPr lang="en-US"/>
          </a:p>
        </p:txBody>
      </p:sp>
    </p:spTree>
    <p:extLst>
      <p:ext uri="{BB962C8B-B14F-4D97-AF65-F5344CB8AC3E}">
        <p14:creationId xmlns:p14="http://schemas.microsoft.com/office/powerpoint/2010/main" val="230290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0095-55BD-0F41-B2A2-B140B55C1610}"/>
              </a:ext>
            </a:extLst>
          </p:cNvPr>
          <p:cNvSpPr>
            <a:spLocks noGrp="1"/>
          </p:cNvSpPr>
          <p:nvPr>
            <p:ph type="title"/>
          </p:nvPr>
        </p:nvSpPr>
        <p:spPr>
          <a:xfrm>
            <a:off x="810491" y="361051"/>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May ride duration by day - 2019 v 2020 </a:t>
            </a:r>
          </a:p>
        </p:txBody>
      </p:sp>
      <p:pic>
        <p:nvPicPr>
          <p:cNvPr id="10" name="Picture 9">
            <a:extLst>
              <a:ext uri="{FF2B5EF4-FFF2-40B4-BE49-F238E27FC236}">
                <a16:creationId xmlns:a16="http://schemas.microsoft.com/office/drawing/2014/main" id="{DBAE2FE0-3E89-D646-9D80-D9D7B1579BA7}"/>
              </a:ext>
            </a:extLst>
          </p:cNvPr>
          <p:cNvPicPr>
            <a:picLocks noChangeAspect="1"/>
          </p:cNvPicPr>
          <p:nvPr/>
        </p:nvPicPr>
        <p:blipFill>
          <a:blip r:embed="rId2"/>
          <a:stretch>
            <a:fillRect/>
          </a:stretch>
        </p:blipFill>
        <p:spPr>
          <a:xfrm>
            <a:off x="0" y="2140885"/>
            <a:ext cx="5918415" cy="3940577"/>
          </a:xfrm>
          <a:prstGeom prst="rect">
            <a:avLst/>
          </a:prstGeom>
        </p:spPr>
      </p:pic>
      <p:pic>
        <p:nvPicPr>
          <p:cNvPr id="12" name="Picture 11">
            <a:extLst>
              <a:ext uri="{FF2B5EF4-FFF2-40B4-BE49-F238E27FC236}">
                <a16:creationId xmlns:a16="http://schemas.microsoft.com/office/drawing/2014/main" id="{50E7C6EE-99A2-1E4D-8979-9F4509496880}"/>
              </a:ext>
            </a:extLst>
          </p:cNvPr>
          <p:cNvPicPr>
            <a:picLocks noChangeAspect="1"/>
          </p:cNvPicPr>
          <p:nvPr/>
        </p:nvPicPr>
        <p:blipFill>
          <a:blip r:embed="rId3"/>
          <a:stretch>
            <a:fillRect/>
          </a:stretch>
        </p:blipFill>
        <p:spPr>
          <a:xfrm>
            <a:off x="6068291" y="2140885"/>
            <a:ext cx="5918415" cy="3940577"/>
          </a:xfrm>
          <a:prstGeom prst="rect">
            <a:avLst/>
          </a:prstGeom>
        </p:spPr>
      </p:pic>
      <p:sp>
        <p:nvSpPr>
          <p:cNvPr id="13" name="TextBox 12">
            <a:extLst>
              <a:ext uri="{FF2B5EF4-FFF2-40B4-BE49-F238E27FC236}">
                <a16:creationId xmlns:a16="http://schemas.microsoft.com/office/drawing/2014/main" id="{F3DB2F00-189A-4547-8DAC-851E60ECB99D}"/>
              </a:ext>
            </a:extLst>
          </p:cNvPr>
          <p:cNvSpPr txBox="1"/>
          <p:nvPr/>
        </p:nvSpPr>
        <p:spPr>
          <a:xfrm>
            <a:off x="2473104" y="1628657"/>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9BE98EB-32AB-614F-A99F-EA61C99FC9D1}"/>
              </a:ext>
            </a:extLst>
          </p:cNvPr>
          <p:cNvSpPr txBox="1"/>
          <p:nvPr/>
        </p:nvSpPr>
        <p:spPr>
          <a:xfrm>
            <a:off x="8621431" y="1674924"/>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C1E962E-AE9B-9543-946F-D907481193C7}"/>
              </a:ext>
            </a:extLst>
          </p:cNvPr>
          <p:cNvSpPr>
            <a:spLocks noGrp="1"/>
          </p:cNvSpPr>
          <p:nvPr>
            <p:ph type="sldNum" sz="quarter" idx="12"/>
          </p:nvPr>
        </p:nvSpPr>
        <p:spPr/>
        <p:txBody>
          <a:bodyPr/>
          <a:lstStyle/>
          <a:p>
            <a:fld id="{0A9820F6-E5DA-9E4B-AD8B-68B5BA61D6E9}" type="slidenum">
              <a:rPr lang="en-US" smtClean="0"/>
              <a:t>16</a:t>
            </a:fld>
            <a:endParaRPr lang="en-US"/>
          </a:p>
        </p:txBody>
      </p:sp>
    </p:spTree>
    <p:extLst>
      <p:ext uri="{BB962C8B-B14F-4D97-AF65-F5344CB8AC3E}">
        <p14:creationId xmlns:p14="http://schemas.microsoft.com/office/powerpoint/2010/main" val="66937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C778-83B5-F64E-AF28-CA87BF1B488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Bike Rides by Time of Day</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4" name="Content Placeholder 3">
            <a:extLst>
              <a:ext uri="{FF2B5EF4-FFF2-40B4-BE49-F238E27FC236}">
                <a16:creationId xmlns:a16="http://schemas.microsoft.com/office/drawing/2014/main" id="{1D02DBD0-9F5C-E049-B0CB-053FE34815A5}"/>
              </a:ext>
            </a:extLst>
          </p:cNvPr>
          <p:cNvPicPr>
            <a:picLocks noGrp="1" noChangeAspect="1"/>
          </p:cNvPicPr>
          <p:nvPr>
            <p:ph idx="1"/>
          </p:nvPr>
        </p:nvPicPr>
        <p:blipFill>
          <a:blip r:embed="rId2"/>
          <a:stretch>
            <a:fillRect/>
          </a:stretch>
        </p:blipFill>
        <p:spPr>
          <a:xfrm>
            <a:off x="1671320" y="1690690"/>
            <a:ext cx="8849360" cy="4710110"/>
          </a:xfrm>
          <a:prstGeom prst="rect">
            <a:avLst/>
          </a:prstGeom>
        </p:spPr>
      </p:pic>
      <p:sp>
        <p:nvSpPr>
          <p:cNvPr id="3" name="Slide Number Placeholder 2">
            <a:extLst>
              <a:ext uri="{FF2B5EF4-FFF2-40B4-BE49-F238E27FC236}">
                <a16:creationId xmlns:a16="http://schemas.microsoft.com/office/drawing/2014/main" id="{F457EB54-912D-9E4D-BBE4-E17F1E8D4457}"/>
              </a:ext>
            </a:extLst>
          </p:cNvPr>
          <p:cNvSpPr>
            <a:spLocks noGrp="1"/>
          </p:cNvSpPr>
          <p:nvPr>
            <p:ph type="sldNum" sz="quarter" idx="12"/>
          </p:nvPr>
        </p:nvSpPr>
        <p:spPr/>
        <p:txBody>
          <a:bodyPr/>
          <a:lstStyle/>
          <a:p>
            <a:fld id="{0A9820F6-E5DA-9E4B-AD8B-68B5BA61D6E9}" type="slidenum">
              <a:rPr lang="en-US" smtClean="0"/>
              <a:t>17</a:t>
            </a:fld>
            <a:endParaRPr lang="en-US"/>
          </a:p>
        </p:txBody>
      </p:sp>
    </p:spTree>
    <p:extLst>
      <p:ext uri="{BB962C8B-B14F-4D97-AF65-F5344CB8AC3E}">
        <p14:creationId xmlns:p14="http://schemas.microsoft.com/office/powerpoint/2010/main" val="263740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FF43-41B5-884F-8FAF-B7FFC85AE02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rides in different times of day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5" name="Content Placeholder 4">
            <a:extLst>
              <a:ext uri="{FF2B5EF4-FFF2-40B4-BE49-F238E27FC236}">
                <a16:creationId xmlns:a16="http://schemas.microsoft.com/office/drawing/2014/main" id="{70235933-0B3A-0943-A7F7-4F68A9565ECA}"/>
              </a:ext>
            </a:extLst>
          </p:cNvPr>
          <p:cNvPicPr>
            <a:picLocks noGrp="1" noChangeAspect="1"/>
          </p:cNvPicPr>
          <p:nvPr>
            <p:ph idx="1"/>
          </p:nvPr>
        </p:nvPicPr>
        <p:blipFill rotWithShape="1">
          <a:blip r:embed="rId3"/>
          <a:srcRect r="14802"/>
          <a:stretch/>
        </p:blipFill>
        <p:spPr>
          <a:xfrm>
            <a:off x="2283608" y="2030105"/>
            <a:ext cx="3078101" cy="4551680"/>
          </a:xfrm>
        </p:spPr>
      </p:pic>
      <p:pic>
        <p:nvPicPr>
          <p:cNvPr id="6" name="Content Placeholder 8">
            <a:extLst>
              <a:ext uri="{FF2B5EF4-FFF2-40B4-BE49-F238E27FC236}">
                <a16:creationId xmlns:a16="http://schemas.microsoft.com/office/drawing/2014/main" id="{48AE9D79-4800-B445-BFFF-E3EF9A43F136}"/>
              </a:ext>
            </a:extLst>
          </p:cNvPr>
          <p:cNvPicPr>
            <a:picLocks noChangeAspect="1"/>
          </p:cNvPicPr>
          <p:nvPr/>
        </p:nvPicPr>
        <p:blipFill rotWithShape="1">
          <a:blip r:embed="rId4"/>
          <a:srcRect t="2303" r="2330" b="5044"/>
          <a:stretch/>
        </p:blipFill>
        <p:spPr>
          <a:xfrm>
            <a:off x="7209601" y="2030105"/>
            <a:ext cx="3153599" cy="4441279"/>
          </a:xfrm>
          <a:prstGeom prst="rect">
            <a:avLst/>
          </a:prstGeom>
        </p:spPr>
      </p:pic>
      <p:sp>
        <p:nvSpPr>
          <p:cNvPr id="7" name="TextBox 6">
            <a:extLst>
              <a:ext uri="{FF2B5EF4-FFF2-40B4-BE49-F238E27FC236}">
                <a16:creationId xmlns:a16="http://schemas.microsoft.com/office/drawing/2014/main" id="{3FDF8358-3944-2440-939A-4EA9F0942EE0}"/>
              </a:ext>
            </a:extLst>
          </p:cNvPr>
          <p:cNvSpPr txBox="1"/>
          <p:nvPr/>
        </p:nvSpPr>
        <p:spPr>
          <a:xfrm>
            <a:off x="1272227"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8" name="TextBox 7">
            <a:extLst>
              <a:ext uri="{FF2B5EF4-FFF2-40B4-BE49-F238E27FC236}">
                <a16:creationId xmlns:a16="http://schemas.microsoft.com/office/drawing/2014/main" id="{60E0BDA1-2C77-B742-B029-C05B99AAC9E4}"/>
              </a:ext>
            </a:extLst>
          </p:cNvPr>
          <p:cNvSpPr txBox="1"/>
          <p:nvPr/>
        </p:nvSpPr>
        <p:spPr>
          <a:xfrm>
            <a:off x="6198220"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
        <p:nvSpPr>
          <p:cNvPr id="3" name="Slide Number Placeholder 2">
            <a:extLst>
              <a:ext uri="{FF2B5EF4-FFF2-40B4-BE49-F238E27FC236}">
                <a16:creationId xmlns:a16="http://schemas.microsoft.com/office/drawing/2014/main" id="{DE1E6ADB-A50D-F743-95B2-9F73E2398FB8}"/>
              </a:ext>
            </a:extLst>
          </p:cNvPr>
          <p:cNvSpPr>
            <a:spLocks noGrp="1"/>
          </p:cNvSpPr>
          <p:nvPr>
            <p:ph type="sldNum" sz="quarter" idx="12"/>
          </p:nvPr>
        </p:nvSpPr>
        <p:spPr/>
        <p:txBody>
          <a:bodyPr/>
          <a:lstStyle/>
          <a:p>
            <a:fld id="{0A9820F6-E5DA-9E4B-AD8B-68B5BA61D6E9}" type="slidenum">
              <a:rPr lang="en-US" smtClean="0"/>
              <a:t>18</a:t>
            </a:fld>
            <a:endParaRPr lang="en-US"/>
          </a:p>
        </p:txBody>
      </p:sp>
    </p:spTree>
    <p:extLst>
      <p:ext uri="{BB962C8B-B14F-4D97-AF65-F5344CB8AC3E}">
        <p14:creationId xmlns:p14="http://schemas.microsoft.com/office/powerpoint/2010/main" val="2925467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3830-4EB5-EC4D-A4EF-1F0A3F8C276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Member Type Ridership – 2019 vs 2020 </a:t>
            </a:r>
          </a:p>
        </p:txBody>
      </p:sp>
      <p:pic>
        <p:nvPicPr>
          <p:cNvPr id="4" name="Content Placeholder 3">
            <a:extLst>
              <a:ext uri="{FF2B5EF4-FFF2-40B4-BE49-F238E27FC236}">
                <a16:creationId xmlns:a16="http://schemas.microsoft.com/office/drawing/2014/main" id="{14119021-2F57-A64E-85F4-65E97F451E67}"/>
              </a:ext>
            </a:extLst>
          </p:cNvPr>
          <p:cNvPicPr>
            <a:picLocks noGrp="1" noChangeAspect="1"/>
          </p:cNvPicPr>
          <p:nvPr>
            <p:ph idx="1"/>
          </p:nvPr>
        </p:nvPicPr>
        <p:blipFill>
          <a:blip r:embed="rId2"/>
          <a:stretch>
            <a:fillRect/>
          </a:stretch>
        </p:blipFill>
        <p:spPr>
          <a:xfrm>
            <a:off x="6225540" y="2075360"/>
            <a:ext cx="5966460" cy="4217670"/>
          </a:xfrm>
          <a:prstGeom prst="rect">
            <a:avLst/>
          </a:prstGeom>
        </p:spPr>
      </p:pic>
      <p:pic>
        <p:nvPicPr>
          <p:cNvPr id="5" name="Content Placeholder 3">
            <a:extLst>
              <a:ext uri="{FF2B5EF4-FFF2-40B4-BE49-F238E27FC236}">
                <a16:creationId xmlns:a16="http://schemas.microsoft.com/office/drawing/2014/main" id="{8B7ECBCB-950A-4549-AE39-D66F820A288D}"/>
              </a:ext>
            </a:extLst>
          </p:cNvPr>
          <p:cNvPicPr>
            <a:picLocks noChangeAspect="1"/>
          </p:cNvPicPr>
          <p:nvPr/>
        </p:nvPicPr>
        <p:blipFill>
          <a:blip r:embed="rId3"/>
          <a:stretch>
            <a:fillRect/>
          </a:stretch>
        </p:blipFill>
        <p:spPr>
          <a:xfrm>
            <a:off x="129540" y="2075360"/>
            <a:ext cx="5966460" cy="4217670"/>
          </a:xfrm>
          <a:prstGeom prst="rect">
            <a:avLst/>
          </a:prstGeom>
        </p:spPr>
      </p:pic>
      <p:sp>
        <p:nvSpPr>
          <p:cNvPr id="6" name="TextBox 5">
            <a:extLst>
              <a:ext uri="{FF2B5EF4-FFF2-40B4-BE49-F238E27FC236}">
                <a16:creationId xmlns:a16="http://schemas.microsoft.com/office/drawing/2014/main" id="{05430BB0-16EC-8B43-AE4A-6F46EA1710BE}"/>
              </a:ext>
            </a:extLst>
          </p:cNvPr>
          <p:cNvSpPr txBox="1"/>
          <p:nvPr/>
        </p:nvSpPr>
        <p:spPr>
          <a:xfrm>
            <a:off x="2607079" y="1552140"/>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7" name="TextBox 6">
            <a:extLst>
              <a:ext uri="{FF2B5EF4-FFF2-40B4-BE49-F238E27FC236}">
                <a16:creationId xmlns:a16="http://schemas.microsoft.com/office/drawing/2014/main" id="{CF185E7A-8A05-7F4D-BAA3-2CB3D6A3018B}"/>
              </a:ext>
            </a:extLst>
          </p:cNvPr>
          <p:cNvSpPr txBox="1"/>
          <p:nvPr/>
        </p:nvSpPr>
        <p:spPr>
          <a:xfrm>
            <a:off x="8670781" y="1552140"/>
            <a:ext cx="107597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
        <p:nvSpPr>
          <p:cNvPr id="3" name="Slide Number Placeholder 2">
            <a:extLst>
              <a:ext uri="{FF2B5EF4-FFF2-40B4-BE49-F238E27FC236}">
                <a16:creationId xmlns:a16="http://schemas.microsoft.com/office/drawing/2014/main" id="{8EC452A9-D21B-DF45-A891-44256E8A1278}"/>
              </a:ext>
            </a:extLst>
          </p:cNvPr>
          <p:cNvSpPr>
            <a:spLocks noGrp="1"/>
          </p:cNvSpPr>
          <p:nvPr>
            <p:ph type="sldNum" sz="quarter" idx="12"/>
          </p:nvPr>
        </p:nvSpPr>
        <p:spPr/>
        <p:txBody>
          <a:bodyPr/>
          <a:lstStyle/>
          <a:p>
            <a:fld id="{0A9820F6-E5DA-9E4B-AD8B-68B5BA61D6E9}" type="slidenum">
              <a:rPr lang="en-US" smtClean="0"/>
              <a:t>19</a:t>
            </a:fld>
            <a:endParaRPr lang="en-US"/>
          </a:p>
        </p:txBody>
      </p:sp>
    </p:spTree>
    <p:extLst>
      <p:ext uri="{BB962C8B-B14F-4D97-AF65-F5344CB8AC3E}">
        <p14:creationId xmlns:p14="http://schemas.microsoft.com/office/powerpoint/2010/main" val="274657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Motivation &amp; Summary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Analyzing data from Capital Bikeshare which analyzes bike usage data from Washington DC area. We want to learn whether or not ridership was affected by the 2020 COVID-19 Pandemic.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 our analysis, </a:t>
            </a:r>
          </a:p>
          <a:p>
            <a:r>
              <a:rPr lang="en-US" dirty="0">
                <a:latin typeface="Times New Roman" panose="02020603050405020304" pitchFamily="18" charset="0"/>
                <a:cs typeface="Times New Roman" panose="02020603050405020304" pitchFamily="18" charset="0"/>
              </a:rPr>
              <a:t>We looked at the overall monthly ridership trendlines between 2019 and 2020.</a:t>
            </a:r>
          </a:p>
          <a:p>
            <a:r>
              <a:rPr lang="en-US" dirty="0">
                <a:latin typeface="Times New Roman" panose="02020603050405020304" pitchFamily="18" charset="0"/>
                <a:cs typeface="Times New Roman" panose="02020603050405020304" pitchFamily="18" charset="0"/>
              </a:rPr>
              <a:t>Compared usage between membership riders and casual riders.</a:t>
            </a:r>
          </a:p>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
        <p:nvSpPr>
          <p:cNvPr id="4" name="Slide Number Placeholder 3">
            <a:extLst>
              <a:ext uri="{FF2B5EF4-FFF2-40B4-BE49-F238E27FC236}">
                <a16:creationId xmlns:a16="http://schemas.microsoft.com/office/drawing/2014/main" id="{1CDC6708-009D-6B4D-A9CB-9158B4DC9A99}"/>
              </a:ext>
            </a:extLst>
          </p:cNvPr>
          <p:cNvSpPr>
            <a:spLocks noGrp="1"/>
          </p:cNvSpPr>
          <p:nvPr>
            <p:ph type="sldNum" sz="quarter" idx="12"/>
          </p:nvPr>
        </p:nvSpPr>
        <p:spPr/>
        <p:txBody>
          <a:bodyPr/>
          <a:lstStyle/>
          <a:p>
            <a:fld id="{0A9820F6-E5DA-9E4B-AD8B-68B5BA61D6E9}" type="slidenum">
              <a:rPr lang="en-US" smtClean="0"/>
              <a:t>2</a:t>
            </a:fld>
            <a:endParaRPr lang="en-US"/>
          </a:p>
        </p:txBody>
      </p:sp>
    </p:spTree>
    <p:extLst>
      <p:ext uri="{BB962C8B-B14F-4D97-AF65-F5344CB8AC3E}">
        <p14:creationId xmlns:p14="http://schemas.microsoft.com/office/powerpoint/2010/main" val="2708395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7776-10E9-1441-AB33-C7266535DFE1}"/>
              </a:ext>
            </a:extLst>
          </p:cNvPr>
          <p:cNvSpPr>
            <a:spLocks noGrp="1"/>
          </p:cNvSpPr>
          <p:nvPr>
            <p:ph type="title"/>
          </p:nvPr>
        </p:nvSpPr>
        <p:spPr>
          <a:xfrm>
            <a:off x="838199" y="254290"/>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2019 - Total number of Casual riders</a:t>
            </a:r>
          </a:p>
        </p:txBody>
      </p:sp>
      <p:pic>
        <p:nvPicPr>
          <p:cNvPr id="8" name="Content Placeholder 7">
            <a:extLst>
              <a:ext uri="{FF2B5EF4-FFF2-40B4-BE49-F238E27FC236}">
                <a16:creationId xmlns:a16="http://schemas.microsoft.com/office/drawing/2014/main" id="{6753F5F5-B42E-CF4A-A624-646D62F75096}"/>
              </a:ext>
            </a:extLst>
          </p:cNvPr>
          <p:cNvPicPr>
            <a:picLocks noGrp="1" noChangeAspect="1"/>
          </p:cNvPicPr>
          <p:nvPr>
            <p:ph idx="1"/>
          </p:nvPr>
        </p:nvPicPr>
        <p:blipFill>
          <a:blip r:embed="rId2"/>
          <a:stretch>
            <a:fillRect/>
          </a:stretch>
        </p:blipFill>
        <p:spPr>
          <a:xfrm>
            <a:off x="2067496" y="1468582"/>
            <a:ext cx="8057007" cy="5201511"/>
          </a:xfrm>
        </p:spPr>
      </p:pic>
      <p:sp>
        <p:nvSpPr>
          <p:cNvPr id="3" name="Slide Number Placeholder 2">
            <a:extLst>
              <a:ext uri="{FF2B5EF4-FFF2-40B4-BE49-F238E27FC236}">
                <a16:creationId xmlns:a16="http://schemas.microsoft.com/office/drawing/2014/main" id="{6D0B1FDE-DC66-724D-9287-C216BDF8ED1D}"/>
              </a:ext>
            </a:extLst>
          </p:cNvPr>
          <p:cNvSpPr>
            <a:spLocks noGrp="1"/>
          </p:cNvSpPr>
          <p:nvPr>
            <p:ph type="sldNum" sz="quarter" idx="12"/>
          </p:nvPr>
        </p:nvSpPr>
        <p:spPr/>
        <p:txBody>
          <a:bodyPr/>
          <a:lstStyle/>
          <a:p>
            <a:fld id="{0A9820F6-E5DA-9E4B-AD8B-68B5BA61D6E9}" type="slidenum">
              <a:rPr lang="en-US" smtClean="0"/>
              <a:t>20</a:t>
            </a:fld>
            <a:endParaRPr lang="en-US"/>
          </a:p>
        </p:txBody>
      </p:sp>
    </p:spTree>
    <p:extLst>
      <p:ext uri="{BB962C8B-B14F-4D97-AF65-F5344CB8AC3E}">
        <p14:creationId xmlns:p14="http://schemas.microsoft.com/office/powerpoint/2010/main" val="408532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CC23-0761-7C44-B8F8-966150548C83}"/>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Member Type Ridership</a:t>
            </a:r>
          </a:p>
        </p:txBody>
      </p:sp>
      <p:pic>
        <p:nvPicPr>
          <p:cNvPr id="4" name="Content Placeholder 3">
            <a:extLst>
              <a:ext uri="{FF2B5EF4-FFF2-40B4-BE49-F238E27FC236}">
                <a16:creationId xmlns:a16="http://schemas.microsoft.com/office/drawing/2014/main" id="{75075695-5C3B-1F41-AEBF-15260637120F}"/>
              </a:ext>
            </a:extLst>
          </p:cNvPr>
          <p:cNvPicPr>
            <a:picLocks noGrp="1" noChangeAspect="1"/>
          </p:cNvPicPr>
          <p:nvPr>
            <p:ph idx="1"/>
          </p:nvPr>
        </p:nvPicPr>
        <p:blipFill>
          <a:blip r:embed="rId2"/>
          <a:stretch>
            <a:fillRect/>
          </a:stretch>
        </p:blipFill>
        <p:spPr>
          <a:xfrm>
            <a:off x="1857375" y="1690690"/>
            <a:ext cx="8477250" cy="4794250"/>
          </a:xfrm>
          <a:prstGeom prst="rect">
            <a:avLst/>
          </a:prstGeom>
        </p:spPr>
      </p:pic>
      <p:sp>
        <p:nvSpPr>
          <p:cNvPr id="3" name="Slide Number Placeholder 2">
            <a:extLst>
              <a:ext uri="{FF2B5EF4-FFF2-40B4-BE49-F238E27FC236}">
                <a16:creationId xmlns:a16="http://schemas.microsoft.com/office/drawing/2014/main" id="{AD451E0A-4994-5446-9580-BCD51E796F4E}"/>
              </a:ext>
            </a:extLst>
          </p:cNvPr>
          <p:cNvSpPr>
            <a:spLocks noGrp="1"/>
          </p:cNvSpPr>
          <p:nvPr>
            <p:ph type="sldNum" sz="quarter" idx="12"/>
          </p:nvPr>
        </p:nvSpPr>
        <p:spPr/>
        <p:txBody>
          <a:bodyPr/>
          <a:lstStyle/>
          <a:p>
            <a:fld id="{0A9820F6-E5DA-9E4B-AD8B-68B5BA61D6E9}" type="slidenum">
              <a:rPr lang="en-US" smtClean="0"/>
              <a:t>21</a:t>
            </a:fld>
            <a:endParaRPr lang="en-US"/>
          </a:p>
        </p:txBody>
      </p:sp>
    </p:spTree>
    <p:extLst>
      <p:ext uri="{BB962C8B-B14F-4D97-AF65-F5344CB8AC3E}">
        <p14:creationId xmlns:p14="http://schemas.microsoft.com/office/powerpoint/2010/main" val="326274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0605-F50F-7544-A119-92FA61A011A2}"/>
              </a:ext>
            </a:extLst>
          </p:cNvPr>
          <p:cNvSpPr>
            <a:spLocks noGrp="1"/>
          </p:cNvSpPr>
          <p:nvPr>
            <p:ph type="title"/>
          </p:nvPr>
        </p:nvSpPr>
        <p:spPr>
          <a:xfrm>
            <a:off x="838200" y="253854"/>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2020 - Total number of Casual riders</a:t>
            </a:r>
          </a:p>
        </p:txBody>
      </p:sp>
      <p:pic>
        <p:nvPicPr>
          <p:cNvPr id="5" name="Content Placeholder 4">
            <a:extLst>
              <a:ext uri="{FF2B5EF4-FFF2-40B4-BE49-F238E27FC236}">
                <a16:creationId xmlns:a16="http://schemas.microsoft.com/office/drawing/2014/main" id="{19EE324A-19FE-5E4F-A7A6-368E215A7CD0}"/>
              </a:ext>
            </a:extLst>
          </p:cNvPr>
          <p:cNvPicPr>
            <a:picLocks noGrp="1" noChangeAspect="1"/>
          </p:cNvPicPr>
          <p:nvPr>
            <p:ph idx="1"/>
          </p:nvPr>
        </p:nvPicPr>
        <p:blipFill>
          <a:blip r:embed="rId3"/>
          <a:stretch>
            <a:fillRect/>
          </a:stretch>
        </p:blipFill>
        <p:spPr>
          <a:xfrm>
            <a:off x="2088243" y="1579417"/>
            <a:ext cx="8015514" cy="5064615"/>
          </a:xfrm>
        </p:spPr>
      </p:pic>
      <p:sp>
        <p:nvSpPr>
          <p:cNvPr id="3" name="Slide Number Placeholder 2">
            <a:extLst>
              <a:ext uri="{FF2B5EF4-FFF2-40B4-BE49-F238E27FC236}">
                <a16:creationId xmlns:a16="http://schemas.microsoft.com/office/drawing/2014/main" id="{978B354F-C777-F149-8B97-A85BC5857BA6}"/>
              </a:ext>
            </a:extLst>
          </p:cNvPr>
          <p:cNvSpPr>
            <a:spLocks noGrp="1"/>
          </p:cNvSpPr>
          <p:nvPr>
            <p:ph type="sldNum" sz="quarter" idx="12"/>
          </p:nvPr>
        </p:nvSpPr>
        <p:spPr/>
        <p:txBody>
          <a:bodyPr/>
          <a:lstStyle/>
          <a:p>
            <a:fld id="{0A9820F6-E5DA-9E4B-AD8B-68B5BA61D6E9}" type="slidenum">
              <a:rPr lang="en-US" smtClean="0"/>
              <a:t>22</a:t>
            </a:fld>
            <a:endParaRPr lang="en-US"/>
          </a:p>
        </p:txBody>
      </p:sp>
    </p:spTree>
    <p:extLst>
      <p:ext uri="{BB962C8B-B14F-4D97-AF65-F5344CB8AC3E}">
        <p14:creationId xmlns:p14="http://schemas.microsoft.com/office/powerpoint/2010/main" val="235742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DDF-38D2-CB4F-8CC1-5E1AEB23133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Member Type Ridership</a:t>
            </a:r>
          </a:p>
        </p:txBody>
      </p:sp>
      <p:pic>
        <p:nvPicPr>
          <p:cNvPr id="4" name="Content Placeholder 3">
            <a:extLst>
              <a:ext uri="{FF2B5EF4-FFF2-40B4-BE49-F238E27FC236}">
                <a16:creationId xmlns:a16="http://schemas.microsoft.com/office/drawing/2014/main" id="{29E6FC54-35FB-0742-89B4-1C8FB3265688}"/>
              </a:ext>
            </a:extLst>
          </p:cNvPr>
          <p:cNvPicPr>
            <a:picLocks noGrp="1" noChangeAspect="1"/>
          </p:cNvPicPr>
          <p:nvPr>
            <p:ph idx="1"/>
          </p:nvPr>
        </p:nvPicPr>
        <p:blipFill>
          <a:blip r:embed="rId2"/>
          <a:stretch>
            <a:fillRect/>
          </a:stretch>
        </p:blipFill>
        <p:spPr>
          <a:xfrm>
            <a:off x="1793875" y="1690690"/>
            <a:ext cx="8604250" cy="4794250"/>
          </a:xfrm>
          <a:prstGeom prst="rect">
            <a:avLst/>
          </a:prstGeom>
        </p:spPr>
      </p:pic>
      <p:sp>
        <p:nvSpPr>
          <p:cNvPr id="3" name="Slide Number Placeholder 2">
            <a:extLst>
              <a:ext uri="{FF2B5EF4-FFF2-40B4-BE49-F238E27FC236}">
                <a16:creationId xmlns:a16="http://schemas.microsoft.com/office/drawing/2014/main" id="{C0336DF5-9F5E-4248-B4CA-B45C6DED68D4}"/>
              </a:ext>
            </a:extLst>
          </p:cNvPr>
          <p:cNvSpPr>
            <a:spLocks noGrp="1"/>
          </p:cNvSpPr>
          <p:nvPr>
            <p:ph type="sldNum" sz="quarter" idx="12"/>
          </p:nvPr>
        </p:nvSpPr>
        <p:spPr/>
        <p:txBody>
          <a:bodyPr/>
          <a:lstStyle/>
          <a:p>
            <a:fld id="{0A9820F6-E5DA-9E4B-AD8B-68B5BA61D6E9}" type="slidenum">
              <a:rPr lang="en-US" smtClean="0"/>
              <a:t>23</a:t>
            </a:fld>
            <a:endParaRPr lang="en-US"/>
          </a:p>
        </p:txBody>
      </p:sp>
    </p:spTree>
    <p:extLst>
      <p:ext uri="{BB962C8B-B14F-4D97-AF65-F5344CB8AC3E}">
        <p14:creationId xmlns:p14="http://schemas.microsoft.com/office/powerpoint/2010/main" val="4193812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r>
              <a:rPr lang="en-US" dirty="0">
                <a:latin typeface="Times New Roman" panose="02020603050405020304" pitchFamily="18" charset="0"/>
                <a:cs typeface="Times New Roman" panose="02020603050405020304" pitchFamily="18" charset="0"/>
              </a:rPr>
              <a:t>Bikeshare usage reduced significantly between 2019 and 2020 when compared month by month.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While the volume of riders reduced, a drastic shift in rider type is observed.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85EDA98-D76B-3F41-B58A-98360C99C986}"/>
              </a:ext>
            </a:extLst>
          </p:cNvPr>
          <p:cNvGraphicFramePr>
            <a:graphicFrameLocks noGrp="1"/>
          </p:cNvGraphicFramePr>
          <p:nvPr>
            <p:extLst>
              <p:ext uri="{D42A27DB-BD31-4B8C-83A1-F6EECF244321}">
                <p14:modId xmlns:p14="http://schemas.microsoft.com/office/powerpoint/2010/main" val="3751945391"/>
              </p:ext>
            </p:extLst>
          </p:nvPr>
        </p:nvGraphicFramePr>
        <p:xfrm>
          <a:off x="1395846" y="5007136"/>
          <a:ext cx="9400308"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936866109"/>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Rider Type</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Casual</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401046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801634</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100%</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Member</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2936006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1338953</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-54%</a:t>
                      </a: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graphicFrame>
        <p:nvGraphicFramePr>
          <p:cNvPr id="6" name="Table 5">
            <a:extLst>
              <a:ext uri="{FF2B5EF4-FFF2-40B4-BE49-F238E27FC236}">
                <a16:creationId xmlns:a16="http://schemas.microsoft.com/office/drawing/2014/main" id="{F54CDDB8-8811-1F47-B85E-EB7EA7CFC3E8}"/>
              </a:ext>
            </a:extLst>
          </p:cNvPr>
          <p:cNvGraphicFramePr>
            <a:graphicFrameLocks noGrp="1"/>
          </p:cNvGraphicFramePr>
          <p:nvPr>
            <p:extLst>
              <p:ext uri="{D42A27DB-BD31-4B8C-83A1-F6EECF244321}">
                <p14:modId xmlns:p14="http://schemas.microsoft.com/office/powerpoint/2010/main" val="3669343210"/>
              </p:ext>
            </p:extLst>
          </p:nvPr>
        </p:nvGraphicFramePr>
        <p:xfrm>
          <a:off x="2379519" y="2679790"/>
          <a:ext cx="7050231"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Year</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Total  Riders</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3337052</a:t>
                      </a:r>
                    </a:p>
                  </a:txBody>
                  <a:tcPr marL="9525" marR="9525" marT="9525" marB="0" anchor="ctr">
                    <a:solidFill>
                      <a:schemeClr val="tx2">
                        <a:lumMod val="20000"/>
                        <a:lumOff val="80000"/>
                      </a:schemeClr>
                    </a:solidFill>
                  </a:tcPr>
                </a:tc>
                <a:tc rowSpan="2">
                  <a:txBody>
                    <a:bodyPr/>
                    <a:lstStyle/>
                    <a:p>
                      <a:pPr algn="ctr" fontAlgn="ctr"/>
                      <a:r>
                        <a:rPr lang="en-US" sz="2800" dirty="0">
                          <a:effectLst/>
                          <a:latin typeface="Times New Roman" panose="02020603050405020304" pitchFamily="18" charset="0"/>
                          <a:cs typeface="Times New Roman" panose="02020603050405020304" pitchFamily="18" charset="0"/>
                        </a:rPr>
                        <a:t>-56%</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2140587</a:t>
                      </a:r>
                    </a:p>
                  </a:txBody>
                  <a:tcPr marL="9525" marR="9525" marT="9525" marB="0" anchor="ctr">
                    <a:solidFill>
                      <a:schemeClr val="tx2">
                        <a:lumMod val="20000"/>
                        <a:lumOff val="80000"/>
                      </a:schemeClr>
                    </a:solidFill>
                  </a:tcPr>
                </a:tc>
                <a:tc vMerge="1">
                  <a:txBody>
                    <a:bodyPr/>
                    <a:lstStyle/>
                    <a:p>
                      <a:pPr algn="ctr" fontAlgn="ctr"/>
                      <a:endParaRPr lang="en-US" sz="2000" dirty="0">
                        <a:effectLst/>
                        <a:latin typeface="Times New Roman" panose="02020603050405020304" pitchFamily="18" charset="0"/>
                        <a:cs typeface="Times New Roman" panose="02020603050405020304" pitchFamily="18" charset="0"/>
                      </a:endParaRP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sp>
        <p:nvSpPr>
          <p:cNvPr id="4" name="Slide Number Placeholder 3">
            <a:extLst>
              <a:ext uri="{FF2B5EF4-FFF2-40B4-BE49-F238E27FC236}">
                <a16:creationId xmlns:a16="http://schemas.microsoft.com/office/drawing/2014/main" id="{6BAB9158-C884-6041-A3DC-42B1510A14BC}"/>
              </a:ext>
            </a:extLst>
          </p:cNvPr>
          <p:cNvSpPr>
            <a:spLocks noGrp="1"/>
          </p:cNvSpPr>
          <p:nvPr>
            <p:ph type="sldNum" sz="quarter" idx="12"/>
          </p:nvPr>
        </p:nvSpPr>
        <p:spPr/>
        <p:txBody>
          <a:bodyPr/>
          <a:lstStyle/>
          <a:p>
            <a:fld id="{0A9820F6-E5DA-9E4B-AD8B-68B5BA61D6E9}" type="slidenum">
              <a:rPr lang="en-US" smtClean="0"/>
              <a:t>24</a:t>
            </a:fld>
            <a:endParaRPr lang="en-US"/>
          </a:p>
        </p:txBody>
      </p:sp>
    </p:spTree>
    <p:extLst>
      <p:ext uri="{BB962C8B-B14F-4D97-AF65-F5344CB8AC3E}">
        <p14:creationId xmlns:p14="http://schemas.microsoft.com/office/powerpoint/2010/main" val="375010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76870-7E04-BD4E-B95F-8BE96FB37D3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frequency of riders is observed to be more erratic or random in 2020 when compared to 2019 based on the scatter plots. </a:t>
            </a:r>
          </a:p>
          <a:p>
            <a:r>
              <a:rPr lang="en-US" dirty="0">
                <a:latin typeface="Times New Roman" panose="02020603050405020304" pitchFamily="18" charset="0"/>
                <a:cs typeface="Times New Roman" panose="02020603050405020304" pitchFamily="18" charset="0"/>
              </a:rPr>
              <a:t>However, while the number of casual riders increased by 50% the ride time of day variance among casual riders remained about the same between 2020 and 2019. </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For example, 46% of Y2020 casual riders preferred riding in the afternoon as opposed to 40% of Y2019 casual riders.</a:t>
            </a:r>
          </a:p>
          <a:p>
            <a:r>
              <a:rPr lang="en-US" dirty="0">
                <a:latin typeface="Times New Roman" panose="02020603050405020304" pitchFamily="18" charset="0"/>
                <a:cs typeface="Times New Roman" panose="02020603050405020304" pitchFamily="18" charset="0"/>
              </a:rPr>
              <a:t>Overall, the trend of bike share remained the same between 2019 and 2020 but with a significant reduction in volume in 2020, which is due to the pandemic and lockdowns.</a:t>
            </a:r>
          </a:p>
          <a:p>
            <a:endParaRPr lang="en-US"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583CB27-DE46-F746-9223-13A6320FF10D}"/>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F51EA83-39F3-B244-B07A-CD1907B2144D}"/>
              </a:ext>
            </a:extLst>
          </p:cNvPr>
          <p:cNvSpPr>
            <a:spLocks noGrp="1"/>
          </p:cNvSpPr>
          <p:nvPr>
            <p:ph type="sldNum" sz="quarter" idx="12"/>
          </p:nvPr>
        </p:nvSpPr>
        <p:spPr/>
        <p:txBody>
          <a:bodyPr/>
          <a:lstStyle/>
          <a:p>
            <a:fld id="{0A9820F6-E5DA-9E4B-AD8B-68B5BA61D6E9}" type="slidenum">
              <a:rPr lang="en-US" smtClean="0"/>
              <a:t>25</a:t>
            </a:fld>
            <a:endParaRPr lang="en-US"/>
          </a:p>
        </p:txBody>
      </p:sp>
    </p:spTree>
    <p:extLst>
      <p:ext uri="{BB962C8B-B14F-4D97-AF65-F5344CB8AC3E}">
        <p14:creationId xmlns:p14="http://schemas.microsoft.com/office/powerpoint/2010/main" val="145566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39D0-E2E7-124C-A009-1B6A86EB1A98}"/>
              </a:ext>
            </a:extLst>
          </p:cNvPr>
          <p:cNvSpPr>
            <a:spLocks noGrp="1"/>
          </p:cNvSpPr>
          <p:nvPr>
            <p:ph type="title"/>
          </p:nvPr>
        </p:nvSpPr>
        <p:spPr/>
        <p:txBody>
          <a:bodyPr anchor="ctr"/>
          <a:lstStyle/>
          <a:p>
            <a:pPr algn="ctr"/>
            <a:r>
              <a:rPr lang="en-US" dirty="0"/>
              <a:t>QUESTIONS?</a:t>
            </a:r>
          </a:p>
        </p:txBody>
      </p:sp>
      <p:sp>
        <p:nvSpPr>
          <p:cNvPr id="3" name="Slide Number Placeholder 2">
            <a:extLst>
              <a:ext uri="{FF2B5EF4-FFF2-40B4-BE49-F238E27FC236}">
                <a16:creationId xmlns:a16="http://schemas.microsoft.com/office/drawing/2014/main" id="{C30FA10B-0D36-F043-B817-1B1869CA5ACC}"/>
              </a:ext>
            </a:extLst>
          </p:cNvPr>
          <p:cNvSpPr>
            <a:spLocks noGrp="1"/>
          </p:cNvSpPr>
          <p:nvPr>
            <p:ph type="sldNum" sz="quarter" idx="12"/>
          </p:nvPr>
        </p:nvSpPr>
        <p:spPr/>
        <p:txBody>
          <a:bodyPr/>
          <a:lstStyle/>
          <a:p>
            <a:fld id="{0A9820F6-E5DA-9E4B-AD8B-68B5BA61D6E9}" type="slidenum">
              <a:rPr lang="en-US" smtClean="0"/>
              <a:t>26</a:t>
            </a:fld>
            <a:endParaRPr lang="en-US"/>
          </a:p>
        </p:txBody>
      </p:sp>
    </p:spTree>
    <p:extLst>
      <p:ext uri="{BB962C8B-B14F-4D97-AF65-F5344CB8AC3E}">
        <p14:creationId xmlns:p14="http://schemas.microsoft.com/office/powerpoint/2010/main" val="219076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42BA-E27B-BE47-AFCF-4D3C3032F3E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Data Load for 2019 &amp; 2020 in to Data Frame</a:t>
            </a:r>
            <a:endParaRPr lang="en-US" sz="4000" dirty="0"/>
          </a:p>
        </p:txBody>
      </p:sp>
      <p:pic>
        <p:nvPicPr>
          <p:cNvPr id="5" name="Content Placeholder 4">
            <a:extLst>
              <a:ext uri="{FF2B5EF4-FFF2-40B4-BE49-F238E27FC236}">
                <a16:creationId xmlns:a16="http://schemas.microsoft.com/office/drawing/2014/main" id="{FEA1106B-9AA2-4A49-9013-4033B8BEA91E}"/>
              </a:ext>
            </a:extLst>
          </p:cNvPr>
          <p:cNvPicPr>
            <a:picLocks noGrp="1" noChangeAspect="1"/>
          </p:cNvPicPr>
          <p:nvPr>
            <p:ph idx="1"/>
          </p:nvPr>
        </p:nvPicPr>
        <p:blipFill>
          <a:blip r:embed="rId2"/>
          <a:stretch>
            <a:fillRect/>
          </a:stretch>
        </p:blipFill>
        <p:spPr>
          <a:xfrm>
            <a:off x="2044699" y="1439466"/>
            <a:ext cx="7463971" cy="4055250"/>
          </a:xfrm>
        </p:spPr>
      </p:pic>
      <p:pic>
        <p:nvPicPr>
          <p:cNvPr id="6" name="Content Placeholder 4">
            <a:extLst>
              <a:ext uri="{FF2B5EF4-FFF2-40B4-BE49-F238E27FC236}">
                <a16:creationId xmlns:a16="http://schemas.microsoft.com/office/drawing/2014/main" id="{B88C7893-18E7-4A4B-B118-9A11F4C372E3}"/>
              </a:ext>
            </a:extLst>
          </p:cNvPr>
          <p:cNvPicPr>
            <a:picLocks noChangeAspect="1"/>
          </p:cNvPicPr>
          <p:nvPr/>
        </p:nvPicPr>
        <p:blipFill>
          <a:blip r:embed="rId3"/>
          <a:stretch>
            <a:fillRect/>
          </a:stretch>
        </p:blipFill>
        <p:spPr>
          <a:xfrm>
            <a:off x="518884" y="5612870"/>
            <a:ext cx="10515600" cy="1245130"/>
          </a:xfrm>
          <a:prstGeom prst="rect">
            <a:avLst/>
          </a:prstGeom>
        </p:spPr>
      </p:pic>
      <p:sp>
        <p:nvSpPr>
          <p:cNvPr id="7" name="TextBox 6">
            <a:extLst>
              <a:ext uri="{FF2B5EF4-FFF2-40B4-BE49-F238E27FC236}">
                <a16:creationId xmlns:a16="http://schemas.microsoft.com/office/drawing/2014/main" id="{81771919-DEE8-D849-BD23-DD5BF574216E}"/>
              </a:ext>
            </a:extLst>
          </p:cNvPr>
          <p:cNvSpPr txBox="1"/>
          <p:nvPr/>
        </p:nvSpPr>
        <p:spPr>
          <a:xfrm>
            <a:off x="518884" y="5243538"/>
            <a:ext cx="1440543" cy="369332"/>
          </a:xfrm>
          <a:prstGeom prst="rect">
            <a:avLst/>
          </a:prstGeom>
          <a:noFill/>
        </p:spPr>
        <p:txBody>
          <a:bodyPr wrap="square" rtlCol="0">
            <a:spAutoFit/>
          </a:bodyPr>
          <a:lstStyle/>
          <a:p>
            <a:pPr algn="ctr"/>
            <a:r>
              <a:rPr lang="en-US" dirty="0"/>
              <a:t>Merged Data</a:t>
            </a:r>
          </a:p>
        </p:txBody>
      </p:sp>
      <p:sp>
        <p:nvSpPr>
          <p:cNvPr id="3" name="Slide Number Placeholder 2">
            <a:extLst>
              <a:ext uri="{FF2B5EF4-FFF2-40B4-BE49-F238E27FC236}">
                <a16:creationId xmlns:a16="http://schemas.microsoft.com/office/drawing/2014/main" id="{BAE7892F-FCB4-7649-907A-2DC117E3D2B2}"/>
              </a:ext>
            </a:extLst>
          </p:cNvPr>
          <p:cNvSpPr>
            <a:spLocks noGrp="1"/>
          </p:cNvSpPr>
          <p:nvPr>
            <p:ph type="sldNum" sz="quarter" idx="12"/>
          </p:nvPr>
        </p:nvSpPr>
        <p:spPr/>
        <p:txBody>
          <a:bodyPr/>
          <a:lstStyle/>
          <a:p>
            <a:fld id="{0A9820F6-E5DA-9E4B-AD8B-68B5BA61D6E9}" type="slidenum">
              <a:rPr lang="en-US" smtClean="0"/>
              <a:t>3</a:t>
            </a:fld>
            <a:endParaRPr lang="en-US"/>
          </a:p>
        </p:txBody>
      </p:sp>
    </p:spTree>
    <p:extLst>
      <p:ext uri="{BB962C8B-B14F-4D97-AF65-F5344CB8AC3E}">
        <p14:creationId xmlns:p14="http://schemas.microsoft.com/office/powerpoint/2010/main" val="221824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896-33D2-C14E-AE56-A4E8FA7773BB}"/>
              </a:ext>
            </a:extLst>
          </p:cNvPr>
          <p:cNvSpPr>
            <a:spLocks noGrp="1"/>
          </p:cNvSpPr>
          <p:nvPr>
            <p:ph type="title"/>
          </p:nvPr>
        </p:nvSpPr>
        <p:spPr>
          <a:xfrm>
            <a:off x="805731" y="408998"/>
            <a:ext cx="10515600" cy="1325563"/>
          </a:xfrm>
        </p:spPr>
        <p:txBody>
          <a:bodyPr>
            <a:noAutofit/>
          </a:bodyPr>
          <a:lstStyle/>
          <a:p>
            <a:pPr algn="ctr"/>
            <a:r>
              <a:rPr lang="en-US" sz="4000" dirty="0">
                <a:latin typeface="Times New Roman" panose="02020603050405020304" pitchFamily="18" charset="0"/>
                <a:cs typeface="Times New Roman" panose="02020603050405020304" pitchFamily="18" charset="0"/>
              </a:rPr>
              <a:t>Data clean by dropping null data for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and 2020</a:t>
            </a:r>
          </a:p>
        </p:txBody>
      </p:sp>
      <p:pic>
        <p:nvPicPr>
          <p:cNvPr id="4" name="Content Placeholder 3">
            <a:extLst>
              <a:ext uri="{FF2B5EF4-FFF2-40B4-BE49-F238E27FC236}">
                <a16:creationId xmlns:a16="http://schemas.microsoft.com/office/drawing/2014/main" id="{4A4DEE92-C3FC-274A-B9E7-B710DA4FC018}"/>
              </a:ext>
            </a:extLst>
          </p:cNvPr>
          <p:cNvPicPr>
            <a:picLocks noGrp="1" noChangeAspect="1"/>
          </p:cNvPicPr>
          <p:nvPr>
            <p:ph idx="1"/>
          </p:nvPr>
        </p:nvPicPr>
        <p:blipFill>
          <a:blip r:embed="rId2"/>
          <a:stretch>
            <a:fillRect/>
          </a:stretch>
        </p:blipFill>
        <p:spPr>
          <a:xfrm>
            <a:off x="3352525" y="1635861"/>
            <a:ext cx="5422011" cy="4294124"/>
          </a:xfrm>
          <a:prstGeom prst="rect">
            <a:avLst/>
          </a:prstGeom>
        </p:spPr>
      </p:pic>
      <p:pic>
        <p:nvPicPr>
          <p:cNvPr id="5" name="Picture 4">
            <a:extLst>
              <a:ext uri="{FF2B5EF4-FFF2-40B4-BE49-F238E27FC236}">
                <a16:creationId xmlns:a16="http://schemas.microsoft.com/office/drawing/2014/main" id="{22E842EC-886A-CB47-8A95-39185B93522D}"/>
              </a:ext>
            </a:extLst>
          </p:cNvPr>
          <p:cNvPicPr>
            <a:picLocks noChangeAspect="1"/>
          </p:cNvPicPr>
          <p:nvPr/>
        </p:nvPicPr>
        <p:blipFill>
          <a:blip r:embed="rId3"/>
          <a:stretch>
            <a:fillRect/>
          </a:stretch>
        </p:blipFill>
        <p:spPr>
          <a:xfrm>
            <a:off x="1396280" y="5929985"/>
            <a:ext cx="9334500" cy="968375"/>
          </a:xfrm>
          <a:prstGeom prst="rect">
            <a:avLst/>
          </a:prstGeom>
        </p:spPr>
      </p:pic>
      <p:sp>
        <p:nvSpPr>
          <p:cNvPr id="3" name="Slide Number Placeholder 2">
            <a:extLst>
              <a:ext uri="{FF2B5EF4-FFF2-40B4-BE49-F238E27FC236}">
                <a16:creationId xmlns:a16="http://schemas.microsoft.com/office/drawing/2014/main" id="{EF1D9377-7915-034B-B34A-0CDF7B63D917}"/>
              </a:ext>
            </a:extLst>
          </p:cNvPr>
          <p:cNvSpPr>
            <a:spLocks noGrp="1"/>
          </p:cNvSpPr>
          <p:nvPr>
            <p:ph type="sldNum" sz="quarter" idx="12"/>
          </p:nvPr>
        </p:nvSpPr>
        <p:spPr/>
        <p:txBody>
          <a:bodyPr/>
          <a:lstStyle/>
          <a:p>
            <a:fld id="{0A9820F6-E5DA-9E4B-AD8B-68B5BA61D6E9}" type="slidenum">
              <a:rPr lang="en-US" smtClean="0"/>
              <a:t>4</a:t>
            </a:fld>
            <a:endParaRPr lang="en-US"/>
          </a:p>
        </p:txBody>
      </p:sp>
    </p:spTree>
    <p:extLst>
      <p:ext uri="{BB962C8B-B14F-4D97-AF65-F5344CB8AC3E}">
        <p14:creationId xmlns:p14="http://schemas.microsoft.com/office/powerpoint/2010/main" val="249338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703FBF-FF54-2441-B0B2-E647097D67AF}"/>
              </a:ext>
            </a:extLst>
          </p:cNvPr>
          <p:cNvPicPr>
            <a:picLocks noGrp="1" noChangeAspect="1"/>
          </p:cNvPicPr>
          <p:nvPr>
            <p:ph idx="1"/>
          </p:nvPr>
        </p:nvPicPr>
        <p:blipFill>
          <a:blip r:embed="rId3"/>
          <a:stretch>
            <a:fillRect/>
          </a:stretch>
        </p:blipFill>
        <p:spPr>
          <a:xfrm>
            <a:off x="2185254" y="262751"/>
            <a:ext cx="7346950" cy="6471920"/>
          </a:xfrm>
          <a:prstGeom prst="rect">
            <a:avLst/>
          </a:prstGeom>
        </p:spPr>
      </p:pic>
      <p:sp>
        <p:nvSpPr>
          <p:cNvPr id="2" name="Slide Number Placeholder 1">
            <a:extLst>
              <a:ext uri="{FF2B5EF4-FFF2-40B4-BE49-F238E27FC236}">
                <a16:creationId xmlns:a16="http://schemas.microsoft.com/office/drawing/2014/main" id="{EA445349-5702-1F4A-BFF4-9470E023A5FA}"/>
              </a:ext>
            </a:extLst>
          </p:cNvPr>
          <p:cNvSpPr>
            <a:spLocks noGrp="1"/>
          </p:cNvSpPr>
          <p:nvPr>
            <p:ph type="sldNum" sz="quarter" idx="12"/>
          </p:nvPr>
        </p:nvSpPr>
        <p:spPr/>
        <p:txBody>
          <a:bodyPr/>
          <a:lstStyle/>
          <a:p>
            <a:fld id="{0A9820F6-E5DA-9E4B-AD8B-68B5BA61D6E9}" type="slidenum">
              <a:rPr lang="en-US" smtClean="0"/>
              <a:t>5</a:t>
            </a:fld>
            <a:endParaRPr lang="en-US"/>
          </a:p>
        </p:txBody>
      </p:sp>
    </p:spTree>
    <p:extLst>
      <p:ext uri="{BB962C8B-B14F-4D97-AF65-F5344CB8AC3E}">
        <p14:creationId xmlns:p14="http://schemas.microsoft.com/office/powerpoint/2010/main" val="241036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64E0-0BC5-5144-893D-7E253927EBAA}"/>
              </a:ext>
            </a:extLst>
          </p:cNvPr>
          <p:cNvSpPr>
            <a:spLocks noGrp="1"/>
          </p:cNvSpPr>
          <p:nvPr>
            <p:ph type="title"/>
          </p:nvPr>
        </p:nvSpPr>
        <p:spPr>
          <a:xfrm>
            <a:off x="838198" y="805218"/>
            <a:ext cx="10515600" cy="464025"/>
          </a:xfrm>
        </p:spPr>
        <p:txBody>
          <a:bodyPr>
            <a:normAutofit fontScale="90000"/>
          </a:bodyPr>
          <a:lstStyle/>
          <a:p>
            <a:pPr algn="ctr"/>
            <a:r>
              <a:rPr lang="en-US" sz="4000" dirty="0">
                <a:latin typeface="Times New Roman" panose="02020603050405020304" pitchFamily="18" charset="0"/>
                <a:cs typeface="Times New Roman" panose="02020603050405020304" pitchFamily="18" charset="0"/>
              </a:rPr>
              <a:t>Issues after data cleaning for year 2020</a:t>
            </a:r>
            <a:br>
              <a:rPr lang="en-US" dirty="0"/>
            </a:br>
            <a:endParaRPr lang="en-US" dirty="0"/>
          </a:p>
        </p:txBody>
      </p:sp>
      <p:pic>
        <p:nvPicPr>
          <p:cNvPr id="4" name="Content Placeholder 3">
            <a:extLst>
              <a:ext uri="{FF2B5EF4-FFF2-40B4-BE49-F238E27FC236}">
                <a16:creationId xmlns:a16="http://schemas.microsoft.com/office/drawing/2014/main" id="{7D3FE91C-84B6-0D4D-B4F3-D0BC9FE5EA61}"/>
              </a:ext>
            </a:extLst>
          </p:cNvPr>
          <p:cNvPicPr>
            <a:picLocks noGrp="1" noChangeAspect="1"/>
          </p:cNvPicPr>
          <p:nvPr>
            <p:ph idx="1"/>
          </p:nvPr>
        </p:nvPicPr>
        <p:blipFill rotWithShape="1">
          <a:blip r:embed="rId2"/>
          <a:srcRect r="-253" b="527"/>
          <a:stretch/>
        </p:blipFill>
        <p:spPr>
          <a:xfrm>
            <a:off x="2701104" y="1690690"/>
            <a:ext cx="6789791" cy="3100534"/>
          </a:xfrm>
          <a:prstGeom prst="rect">
            <a:avLst/>
          </a:prstGeom>
        </p:spPr>
      </p:pic>
      <p:pic>
        <p:nvPicPr>
          <p:cNvPr id="5" name="Picture 4">
            <a:extLst>
              <a:ext uri="{FF2B5EF4-FFF2-40B4-BE49-F238E27FC236}">
                <a16:creationId xmlns:a16="http://schemas.microsoft.com/office/drawing/2014/main" id="{E08B25B3-256D-EC4E-BE64-6BC28C234654}"/>
              </a:ext>
            </a:extLst>
          </p:cNvPr>
          <p:cNvPicPr>
            <a:picLocks noChangeAspect="1"/>
          </p:cNvPicPr>
          <p:nvPr/>
        </p:nvPicPr>
        <p:blipFill rotWithShape="1">
          <a:blip r:embed="rId3"/>
          <a:srcRect r="8410"/>
          <a:stretch/>
        </p:blipFill>
        <p:spPr>
          <a:xfrm>
            <a:off x="1629334" y="4973787"/>
            <a:ext cx="8933329" cy="1143000"/>
          </a:xfrm>
          <a:prstGeom prst="rect">
            <a:avLst/>
          </a:prstGeom>
        </p:spPr>
      </p:pic>
      <p:sp>
        <p:nvSpPr>
          <p:cNvPr id="3" name="Slide Number Placeholder 2">
            <a:extLst>
              <a:ext uri="{FF2B5EF4-FFF2-40B4-BE49-F238E27FC236}">
                <a16:creationId xmlns:a16="http://schemas.microsoft.com/office/drawing/2014/main" id="{C5E8931F-CA71-5245-B92E-4F0A08097D6E}"/>
              </a:ext>
            </a:extLst>
          </p:cNvPr>
          <p:cNvSpPr>
            <a:spLocks noGrp="1"/>
          </p:cNvSpPr>
          <p:nvPr>
            <p:ph type="sldNum" sz="quarter" idx="12"/>
          </p:nvPr>
        </p:nvSpPr>
        <p:spPr/>
        <p:txBody>
          <a:bodyPr/>
          <a:lstStyle/>
          <a:p>
            <a:fld id="{0A9820F6-E5DA-9E4B-AD8B-68B5BA61D6E9}" type="slidenum">
              <a:rPr lang="en-US" smtClean="0"/>
              <a:t>6</a:t>
            </a:fld>
            <a:endParaRPr lang="en-US"/>
          </a:p>
        </p:txBody>
      </p:sp>
    </p:spTree>
    <p:extLst>
      <p:ext uri="{BB962C8B-B14F-4D97-AF65-F5344CB8AC3E}">
        <p14:creationId xmlns:p14="http://schemas.microsoft.com/office/powerpoint/2010/main" val="82063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4" name="Content Placeholder 3">
            <a:extLst>
              <a:ext uri="{FF2B5EF4-FFF2-40B4-BE49-F238E27FC236}">
                <a16:creationId xmlns:a16="http://schemas.microsoft.com/office/drawing/2014/main" id="{CE835F97-F070-F249-90D6-09B1FB148BBB}"/>
              </a:ext>
            </a:extLst>
          </p:cNvPr>
          <p:cNvPicPr>
            <a:picLocks noGrp="1" noChangeAspect="1"/>
          </p:cNvPicPr>
          <p:nvPr>
            <p:ph idx="1"/>
          </p:nvPr>
        </p:nvPicPr>
        <p:blipFill rotWithShape="1">
          <a:blip r:embed="rId2"/>
          <a:srcRect l="8803" r="3094"/>
          <a:stretch/>
        </p:blipFill>
        <p:spPr>
          <a:xfrm>
            <a:off x="838201" y="2166208"/>
            <a:ext cx="10515600" cy="4014522"/>
          </a:xfrm>
          <a:prstGeom prst="rect">
            <a:avLst/>
          </a:prstGeom>
        </p:spPr>
      </p:pic>
      <p:sp>
        <p:nvSpPr>
          <p:cNvPr id="3" name="Slide Number Placeholder 2">
            <a:extLst>
              <a:ext uri="{FF2B5EF4-FFF2-40B4-BE49-F238E27FC236}">
                <a16:creationId xmlns:a16="http://schemas.microsoft.com/office/drawing/2014/main" id="{EE590F43-7005-8648-B528-AC230CC10042}"/>
              </a:ext>
            </a:extLst>
          </p:cNvPr>
          <p:cNvSpPr>
            <a:spLocks noGrp="1"/>
          </p:cNvSpPr>
          <p:nvPr>
            <p:ph type="sldNum" sz="quarter" idx="12"/>
          </p:nvPr>
        </p:nvSpPr>
        <p:spPr/>
        <p:txBody>
          <a:bodyPr/>
          <a:lstStyle/>
          <a:p>
            <a:fld id="{0A9820F6-E5DA-9E4B-AD8B-68B5BA61D6E9}" type="slidenum">
              <a:rPr lang="en-US" smtClean="0"/>
              <a:t>7</a:t>
            </a:fld>
            <a:endParaRPr lang="en-US"/>
          </a:p>
        </p:txBody>
      </p:sp>
    </p:spTree>
    <p:extLst>
      <p:ext uri="{BB962C8B-B14F-4D97-AF65-F5344CB8AC3E}">
        <p14:creationId xmlns:p14="http://schemas.microsoft.com/office/powerpoint/2010/main" val="7668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7" name="Content Placeholder 6">
            <a:extLst>
              <a:ext uri="{FF2B5EF4-FFF2-40B4-BE49-F238E27FC236}">
                <a16:creationId xmlns:a16="http://schemas.microsoft.com/office/drawing/2014/main" id="{8504A09D-A463-E84E-8A9B-D3FAF0F5936A}"/>
              </a:ext>
            </a:extLst>
          </p:cNvPr>
          <p:cNvPicPr>
            <a:picLocks noGrp="1" noChangeAspect="1"/>
          </p:cNvPicPr>
          <p:nvPr>
            <p:ph idx="1"/>
          </p:nvPr>
        </p:nvPicPr>
        <p:blipFill rotWithShape="1">
          <a:blip r:embed="rId2"/>
          <a:srcRect l="6810" r="5591"/>
          <a:stretch/>
        </p:blipFill>
        <p:spPr>
          <a:xfrm>
            <a:off x="838200" y="2224389"/>
            <a:ext cx="10515600" cy="3766978"/>
          </a:xfrm>
        </p:spPr>
      </p:pic>
      <p:sp>
        <p:nvSpPr>
          <p:cNvPr id="3" name="Slide Number Placeholder 2">
            <a:extLst>
              <a:ext uri="{FF2B5EF4-FFF2-40B4-BE49-F238E27FC236}">
                <a16:creationId xmlns:a16="http://schemas.microsoft.com/office/drawing/2014/main" id="{E723B718-91E3-0B45-B911-63D21214F173}"/>
              </a:ext>
            </a:extLst>
          </p:cNvPr>
          <p:cNvSpPr>
            <a:spLocks noGrp="1"/>
          </p:cNvSpPr>
          <p:nvPr>
            <p:ph type="sldNum" sz="quarter" idx="12"/>
          </p:nvPr>
        </p:nvSpPr>
        <p:spPr/>
        <p:txBody>
          <a:bodyPr/>
          <a:lstStyle/>
          <a:p>
            <a:fld id="{0A9820F6-E5DA-9E4B-AD8B-68B5BA61D6E9}" type="slidenum">
              <a:rPr lang="en-US" smtClean="0"/>
              <a:t>8</a:t>
            </a:fld>
            <a:endParaRPr lang="en-US"/>
          </a:p>
        </p:txBody>
      </p:sp>
    </p:spTree>
    <p:extLst>
      <p:ext uri="{BB962C8B-B14F-4D97-AF65-F5344CB8AC3E}">
        <p14:creationId xmlns:p14="http://schemas.microsoft.com/office/powerpoint/2010/main" val="106126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F3B5-A7F8-DC41-94A3-5CF92A056E7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Combined Needed Columns in 2019 and in 2020</a:t>
            </a:r>
          </a:p>
        </p:txBody>
      </p:sp>
      <p:pic>
        <p:nvPicPr>
          <p:cNvPr id="5" name="Content Placeholder 4">
            <a:extLst>
              <a:ext uri="{FF2B5EF4-FFF2-40B4-BE49-F238E27FC236}">
                <a16:creationId xmlns:a16="http://schemas.microsoft.com/office/drawing/2014/main" id="{40524494-C139-D740-BE8A-2BD53A16F5B8}"/>
              </a:ext>
            </a:extLst>
          </p:cNvPr>
          <p:cNvPicPr>
            <a:picLocks noGrp="1" noChangeAspect="1"/>
          </p:cNvPicPr>
          <p:nvPr>
            <p:ph idx="1"/>
          </p:nvPr>
        </p:nvPicPr>
        <p:blipFill rotWithShape="1">
          <a:blip r:embed="rId2"/>
          <a:srcRect r="12054"/>
          <a:stretch/>
        </p:blipFill>
        <p:spPr>
          <a:xfrm>
            <a:off x="919091" y="2442808"/>
            <a:ext cx="10353817" cy="2862113"/>
          </a:xfrm>
        </p:spPr>
      </p:pic>
      <p:sp>
        <p:nvSpPr>
          <p:cNvPr id="3" name="Slide Number Placeholder 2">
            <a:extLst>
              <a:ext uri="{FF2B5EF4-FFF2-40B4-BE49-F238E27FC236}">
                <a16:creationId xmlns:a16="http://schemas.microsoft.com/office/drawing/2014/main" id="{6621EF0C-06FA-534F-943C-A0DDBC0F66B6}"/>
              </a:ext>
            </a:extLst>
          </p:cNvPr>
          <p:cNvSpPr>
            <a:spLocks noGrp="1"/>
          </p:cNvSpPr>
          <p:nvPr>
            <p:ph type="sldNum" sz="quarter" idx="12"/>
          </p:nvPr>
        </p:nvSpPr>
        <p:spPr/>
        <p:txBody>
          <a:bodyPr/>
          <a:lstStyle/>
          <a:p>
            <a:fld id="{0A9820F6-E5DA-9E4B-AD8B-68B5BA61D6E9}" type="slidenum">
              <a:rPr lang="en-US" smtClean="0"/>
              <a:t>9</a:t>
            </a:fld>
            <a:endParaRPr lang="en-US"/>
          </a:p>
        </p:txBody>
      </p:sp>
    </p:spTree>
    <p:extLst>
      <p:ext uri="{BB962C8B-B14F-4D97-AF65-F5344CB8AC3E}">
        <p14:creationId xmlns:p14="http://schemas.microsoft.com/office/powerpoint/2010/main" val="111024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5452</TotalTime>
  <Words>671</Words>
  <Application>Microsoft Macintosh PowerPoint</Application>
  <PresentationFormat>Widescreen</PresentationFormat>
  <Paragraphs>120</Paragraphs>
  <Slides>26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Effect of COVID-19 on Capital Bikeshare usage in 2019-2020</vt:lpstr>
      <vt:lpstr>Motivation &amp; Summary</vt:lpstr>
      <vt:lpstr>Data Load for 2019 &amp; 2020 in to Data Frame</vt:lpstr>
      <vt:lpstr>Data clean by dropping null data for  2019 and 2020</vt:lpstr>
      <vt:lpstr>PowerPoint Presentation</vt:lpstr>
      <vt:lpstr>Issues after data cleaning for year 2020 </vt:lpstr>
      <vt:lpstr>2019 - New Columns added (Time, Month, Date using Start date)</vt:lpstr>
      <vt:lpstr>2020 - New Columns added (Time, Month, Date using Start date)</vt:lpstr>
      <vt:lpstr>Combined Needed Columns in 2019 and in 2020</vt:lpstr>
      <vt:lpstr>Capital Bikeshare 2019 v 2020</vt:lpstr>
      <vt:lpstr>Capital Bikeshare 2019 v 2020 month over month</vt:lpstr>
      <vt:lpstr>PowerPoint Presentation</vt:lpstr>
      <vt:lpstr>2019 May – Sorted values by ‘Date’ and ‘DayNum’</vt:lpstr>
      <vt:lpstr>2020 May – Sorted values by ‘Date’ and ‘DayNum’</vt:lpstr>
      <vt:lpstr>Ride duration by day – 2019 v 2020</vt:lpstr>
      <vt:lpstr>May ride duration by day - 2019 v 2020 </vt:lpstr>
      <vt:lpstr>Number of Bike Rides by Time of Day 2019 v 2020</vt:lpstr>
      <vt:lpstr>Number of rides in different times of day - 2019 v 2020</vt:lpstr>
      <vt:lpstr>Member Type Ridership – 2019 vs 2020 </vt:lpstr>
      <vt:lpstr>2019 - Total number of Casual riders</vt:lpstr>
      <vt:lpstr>2019 Member Type Ridership</vt:lpstr>
      <vt:lpstr>2020 - Total number of Casual riders</vt:lpstr>
      <vt:lpstr>2020 Member Type Ridership</vt:lpstr>
      <vt:lpstr>Conclusion</vt:lpstr>
      <vt:lpstr>Conclusion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Shailja Mathur</dc:creator>
  <cp:lastModifiedBy>Shailja Mathur</cp:lastModifiedBy>
  <cp:revision>85</cp:revision>
  <dcterms:created xsi:type="dcterms:W3CDTF">2021-04-24T17:12:52Z</dcterms:created>
  <dcterms:modified xsi:type="dcterms:W3CDTF">2021-05-01T14:11:07Z</dcterms:modified>
</cp:coreProperties>
</file>